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Garet Ultra-Bold" charset="1" panose="00000000000000000000"/>
      <p:regular r:id="rId14"/>
    </p:embeddedFont>
    <p:embeddedFont>
      <p:font typeface="Garet" charset="1" panose="00000000000000000000"/>
      <p:regular r:id="rId15"/>
    </p:embeddedFont>
    <p:embeddedFont>
      <p:font typeface="Garet Bold" charset="1" panose="00000000000000000000"/>
      <p:regular r:id="rId16"/>
    </p:embeddedFont>
    <p:embeddedFont>
      <p:font typeface="Garet Italics" charset="1" panose="00000000000000000000"/>
      <p:regular r:id="rId17"/>
    </p:embeddedFont>
    <p:embeddedFont>
      <p:font typeface="Telegraf Heavy" charset="1" panose="00000A00000000000000"/>
      <p:regular r:id="rId18"/>
    </p:embeddedFont>
    <p:embeddedFont>
      <p:font typeface="Garet Heavy"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ESfsoyHbk.mp4" Type="http://schemas.openxmlformats.org/officeDocument/2006/relationships/video"/><Relationship Id="rId4" Target="../media/VAESfsoyHbk.mp4" Type="http://schemas.microsoft.com/office/2007/relationships/media"/><Relationship Id="rId5"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6E4E1"/>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22976957" cy="12967193"/>
          </a:xfrm>
          <a:prstGeom prst="rect">
            <a:avLst/>
          </a:prstGeom>
        </p:spPr>
      </p:pic>
      <p:grpSp>
        <p:nvGrpSpPr>
          <p:cNvPr name="Group 3" id="3"/>
          <p:cNvGrpSpPr/>
          <p:nvPr/>
        </p:nvGrpSpPr>
        <p:grpSpPr>
          <a:xfrm rot="0">
            <a:off x="-74910" y="0"/>
            <a:ext cx="18602570" cy="10636331"/>
            <a:chOff x="0" y="0"/>
            <a:chExt cx="4899442" cy="2801338"/>
          </a:xfrm>
        </p:grpSpPr>
        <p:sp>
          <p:nvSpPr>
            <p:cNvPr name="Freeform 4" id="4"/>
            <p:cNvSpPr/>
            <p:nvPr/>
          </p:nvSpPr>
          <p:spPr>
            <a:xfrm flipH="false" flipV="false" rot="0">
              <a:off x="0" y="0"/>
              <a:ext cx="4899442" cy="2801338"/>
            </a:xfrm>
            <a:custGeom>
              <a:avLst/>
              <a:gdLst/>
              <a:ahLst/>
              <a:cxnLst/>
              <a:rect r="r" b="b" t="t" l="l"/>
              <a:pathLst>
                <a:path h="2801338" w="4899442">
                  <a:moveTo>
                    <a:pt x="0" y="0"/>
                  </a:moveTo>
                  <a:lnTo>
                    <a:pt x="4899442" y="0"/>
                  </a:lnTo>
                  <a:lnTo>
                    <a:pt x="4899442" y="2801338"/>
                  </a:lnTo>
                  <a:lnTo>
                    <a:pt x="0" y="2801338"/>
                  </a:lnTo>
                  <a:close/>
                </a:path>
              </a:pathLst>
            </a:custGeom>
            <a:solidFill>
              <a:srgbClr val="6E9633">
                <a:alpha val="82745"/>
              </a:srgbClr>
            </a:solidFill>
          </p:spPr>
        </p:sp>
        <p:sp>
          <p:nvSpPr>
            <p:cNvPr name="TextBox 5" id="5"/>
            <p:cNvSpPr txBox="true"/>
            <p:nvPr/>
          </p:nvSpPr>
          <p:spPr>
            <a:xfrm>
              <a:off x="0" y="47625"/>
              <a:ext cx="4899442" cy="2753713"/>
            </a:xfrm>
            <a:prstGeom prst="rect">
              <a:avLst/>
            </a:prstGeom>
          </p:spPr>
          <p:txBody>
            <a:bodyPr anchor="ctr" rtlCol="false" tIns="50800" lIns="50800" bIns="50800" rIns="50800"/>
            <a:lstStyle/>
            <a:p>
              <a:pPr algn="ctr">
                <a:lnSpc>
                  <a:spcPts val="2449"/>
                </a:lnSpc>
              </a:pPr>
            </a:p>
          </p:txBody>
        </p:sp>
      </p:grpSp>
      <p:sp>
        <p:nvSpPr>
          <p:cNvPr name="Freeform 6" id="6"/>
          <p:cNvSpPr/>
          <p:nvPr/>
        </p:nvSpPr>
        <p:spPr>
          <a:xfrm flipH="false" flipV="false" rot="0">
            <a:off x="6325599" y="2719676"/>
            <a:ext cx="5636801" cy="4847649"/>
          </a:xfrm>
          <a:custGeom>
            <a:avLst/>
            <a:gdLst/>
            <a:ahLst/>
            <a:cxnLst/>
            <a:rect r="r" b="b" t="t" l="l"/>
            <a:pathLst>
              <a:path h="4847649" w="5636801">
                <a:moveTo>
                  <a:pt x="0" y="0"/>
                </a:moveTo>
                <a:lnTo>
                  <a:pt x="5636802" y="0"/>
                </a:lnTo>
                <a:lnTo>
                  <a:pt x="5636802" y="4847648"/>
                </a:lnTo>
                <a:lnTo>
                  <a:pt x="0" y="4847648"/>
                </a:lnTo>
                <a:lnTo>
                  <a:pt x="0" y="0"/>
                </a:lnTo>
                <a:close/>
              </a:path>
            </a:pathLst>
          </a:custGeom>
          <a:blipFill>
            <a:blip r:embed="rId5"/>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41429" y="-124869"/>
            <a:ext cx="9382740" cy="4760080"/>
            <a:chOff x="0" y="0"/>
            <a:chExt cx="2583489" cy="1310663"/>
          </a:xfrm>
        </p:grpSpPr>
        <p:sp>
          <p:nvSpPr>
            <p:cNvPr name="Freeform 3" id="3"/>
            <p:cNvSpPr/>
            <p:nvPr/>
          </p:nvSpPr>
          <p:spPr>
            <a:xfrm flipH="false" flipV="false" rot="0">
              <a:off x="0" y="0"/>
              <a:ext cx="2583489" cy="1310663"/>
            </a:xfrm>
            <a:custGeom>
              <a:avLst/>
              <a:gdLst/>
              <a:ahLst/>
              <a:cxnLst/>
              <a:rect r="r" b="b" t="t" l="l"/>
              <a:pathLst>
                <a:path h="1310663" w="2583489">
                  <a:moveTo>
                    <a:pt x="0" y="0"/>
                  </a:moveTo>
                  <a:lnTo>
                    <a:pt x="2583489" y="0"/>
                  </a:lnTo>
                  <a:lnTo>
                    <a:pt x="2583489" y="1310663"/>
                  </a:lnTo>
                  <a:lnTo>
                    <a:pt x="0" y="1310663"/>
                  </a:lnTo>
                  <a:close/>
                </a:path>
              </a:pathLst>
            </a:custGeom>
            <a:solidFill>
              <a:srgbClr val="EFEFEF"/>
            </a:solidFill>
          </p:spPr>
        </p:sp>
        <p:sp>
          <p:nvSpPr>
            <p:cNvPr name="TextBox 4" id="4"/>
            <p:cNvSpPr txBox="true"/>
            <p:nvPr/>
          </p:nvSpPr>
          <p:spPr>
            <a:xfrm>
              <a:off x="0" y="-28575"/>
              <a:ext cx="2583489" cy="133923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2400" y="-124869"/>
            <a:ext cx="8093711" cy="10715737"/>
            <a:chOff x="0" y="0"/>
            <a:chExt cx="10791614" cy="14287649"/>
          </a:xfrm>
        </p:grpSpPr>
        <p:pic>
          <p:nvPicPr>
            <p:cNvPr name="Picture 6" id="6"/>
            <p:cNvPicPr>
              <a:picLocks noChangeAspect="true"/>
            </p:cNvPicPr>
            <p:nvPr/>
          </p:nvPicPr>
          <p:blipFill>
            <a:blip r:embed="rId2">
              <a:alphaModFix amt="51000"/>
            </a:blip>
            <a:srcRect l="24838" t="0" r="24838" b="0"/>
            <a:stretch>
              <a:fillRect/>
            </a:stretch>
          </p:blipFill>
          <p:spPr>
            <a:xfrm flipH="false" flipV="false">
              <a:off x="0" y="0"/>
              <a:ext cx="10791614" cy="14287649"/>
            </a:xfrm>
            <a:prstGeom prst="rect">
              <a:avLst/>
            </a:prstGeom>
          </p:spPr>
        </p:pic>
      </p:grpSp>
      <p:sp>
        <p:nvSpPr>
          <p:cNvPr name="Freeform 7" id="7"/>
          <p:cNvSpPr/>
          <p:nvPr/>
        </p:nvSpPr>
        <p:spPr>
          <a:xfrm flipH="true" flipV="false" rot="0">
            <a:off x="16324852" y="4408681"/>
            <a:ext cx="2753175" cy="4114800"/>
          </a:xfrm>
          <a:custGeom>
            <a:avLst/>
            <a:gdLst/>
            <a:ahLst/>
            <a:cxnLst/>
            <a:rect r="r" b="b" t="t" l="l"/>
            <a:pathLst>
              <a:path h="4114800" w="2753175">
                <a:moveTo>
                  <a:pt x="2753175" y="0"/>
                </a:moveTo>
                <a:lnTo>
                  <a:pt x="0" y="0"/>
                </a:lnTo>
                <a:lnTo>
                  <a:pt x="0" y="4114800"/>
                </a:lnTo>
                <a:lnTo>
                  <a:pt x="2753175" y="4114800"/>
                </a:lnTo>
                <a:lnTo>
                  <a:pt x="27531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835162" y="2961870"/>
            <a:ext cx="4876606" cy="471341"/>
          </a:xfrm>
          <a:prstGeom prst="rect">
            <a:avLst/>
          </a:prstGeom>
        </p:spPr>
        <p:txBody>
          <a:bodyPr anchor="t" rtlCol="false" tIns="0" lIns="0" bIns="0" rIns="0">
            <a:spAutoFit/>
          </a:bodyPr>
          <a:lstStyle/>
          <a:p>
            <a:pPr algn="l">
              <a:lnSpc>
                <a:spcPts val="3892"/>
              </a:lnSpc>
            </a:pPr>
            <a:r>
              <a:rPr lang="en-US" b="true" sz="2780">
                <a:solidFill>
                  <a:srgbClr val="EFEFEF"/>
                </a:solidFill>
                <a:latin typeface="Garet Ultra-Bold"/>
                <a:ea typeface="Garet Ultra-Bold"/>
                <a:cs typeface="Garet Ultra-Bold"/>
                <a:sym typeface="Garet Ultra-Bold"/>
              </a:rPr>
              <a:t>STAKEHOLDER</a:t>
            </a:r>
          </a:p>
        </p:txBody>
      </p:sp>
      <p:sp>
        <p:nvSpPr>
          <p:cNvPr name="TextBox 9" id="9"/>
          <p:cNvSpPr txBox="true"/>
          <p:nvPr/>
        </p:nvSpPr>
        <p:spPr>
          <a:xfrm rot="0">
            <a:off x="9835162" y="4907392"/>
            <a:ext cx="4876606" cy="471341"/>
          </a:xfrm>
          <a:prstGeom prst="rect">
            <a:avLst/>
          </a:prstGeom>
        </p:spPr>
        <p:txBody>
          <a:bodyPr anchor="t" rtlCol="false" tIns="0" lIns="0" bIns="0" rIns="0">
            <a:spAutoFit/>
          </a:bodyPr>
          <a:lstStyle/>
          <a:p>
            <a:pPr algn="l">
              <a:lnSpc>
                <a:spcPts val="3892"/>
              </a:lnSpc>
            </a:pPr>
            <a:r>
              <a:rPr lang="en-US" b="true" sz="2780">
                <a:solidFill>
                  <a:srgbClr val="EFEFEF"/>
                </a:solidFill>
                <a:latin typeface="Garet Ultra-Bold"/>
                <a:ea typeface="Garet Ultra-Bold"/>
                <a:cs typeface="Garet Ultra-Bold"/>
                <a:sym typeface="Garet Ultra-Bold"/>
              </a:rPr>
              <a:t>MEMBROS DA EQUIPE</a:t>
            </a:r>
          </a:p>
        </p:txBody>
      </p:sp>
      <p:sp>
        <p:nvSpPr>
          <p:cNvPr name="TextBox 10" id="10"/>
          <p:cNvSpPr txBox="true"/>
          <p:nvPr/>
        </p:nvSpPr>
        <p:spPr>
          <a:xfrm rot="0">
            <a:off x="9835162" y="3659987"/>
            <a:ext cx="4876606" cy="397419"/>
          </a:xfrm>
          <a:prstGeom prst="rect">
            <a:avLst/>
          </a:prstGeom>
        </p:spPr>
        <p:txBody>
          <a:bodyPr anchor="t" rtlCol="false" tIns="0" lIns="0" bIns="0" rIns="0">
            <a:spAutoFit/>
          </a:bodyPr>
          <a:lstStyle/>
          <a:p>
            <a:pPr algn="l">
              <a:lnSpc>
                <a:spcPts val="3352"/>
              </a:lnSpc>
            </a:pPr>
            <a:r>
              <a:rPr lang="en-US" sz="2394">
                <a:solidFill>
                  <a:srgbClr val="343434"/>
                </a:solidFill>
                <a:latin typeface="Garet"/>
                <a:ea typeface="Garet"/>
                <a:cs typeface="Garet"/>
                <a:sym typeface="Garet"/>
              </a:rPr>
              <a:t>Davidson Neimar</a:t>
            </a:r>
          </a:p>
        </p:txBody>
      </p:sp>
      <p:sp>
        <p:nvSpPr>
          <p:cNvPr name="TextBox 11" id="11"/>
          <p:cNvSpPr txBox="true"/>
          <p:nvPr/>
        </p:nvSpPr>
        <p:spPr>
          <a:xfrm rot="0">
            <a:off x="9835162" y="5604720"/>
            <a:ext cx="6288205" cy="2498112"/>
          </a:xfrm>
          <a:prstGeom prst="rect">
            <a:avLst/>
          </a:prstGeom>
        </p:spPr>
        <p:txBody>
          <a:bodyPr anchor="t" rtlCol="false" tIns="0" lIns="0" bIns="0" rIns="0">
            <a:spAutoFit/>
          </a:bodyPr>
          <a:lstStyle/>
          <a:p>
            <a:pPr algn="l">
              <a:lnSpc>
                <a:spcPts val="3352"/>
              </a:lnSpc>
            </a:pPr>
            <a:r>
              <a:rPr lang="en-US" sz="2394">
                <a:solidFill>
                  <a:srgbClr val="343434"/>
                </a:solidFill>
                <a:latin typeface="Garet"/>
                <a:ea typeface="Garet"/>
                <a:cs typeface="Garet"/>
                <a:sym typeface="Garet"/>
              </a:rPr>
              <a:t>Carlos Henrique Neimar Areas Ferreira</a:t>
            </a:r>
          </a:p>
          <a:p>
            <a:pPr algn="l">
              <a:lnSpc>
                <a:spcPts val="3352"/>
              </a:lnSpc>
            </a:pPr>
            <a:r>
              <a:rPr lang="en-US" sz="2394">
                <a:solidFill>
                  <a:srgbClr val="343434"/>
                </a:solidFill>
                <a:latin typeface="Garet"/>
                <a:ea typeface="Garet"/>
                <a:cs typeface="Garet"/>
                <a:sym typeface="Garet"/>
              </a:rPr>
              <a:t>Estêvão de Faria Rodrigues</a:t>
            </a:r>
          </a:p>
          <a:p>
            <a:pPr algn="l">
              <a:lnSpc>
                <a:spcPts val="3352"/>
              </a:lnSpc>
            </a:pPr>
            <a:r>
              <a:rPr lang="en-US" sz="2394">
                <a:solidFill>
                  <a:srgbClr val="343434"/>
                </a:solidFill>
                <a:latin typeface="Garet"/>
                <a:ea typeface="Garet"/>
                <a:cs typeface="Garet"/>
                <a:sym typeface="Garet"/>
              </a:rPr>
              <a:t>Henrique Lobo Leite Neves</a:t>
            </a:r>
          </a:p>
          <a:p>
            <a:pPr algn="l">
              <a:lnSpc>
                <a:spcPts val="3352"/>
              </a:lnSpc>
            </a:pPr>
            <a:r>
              <a:rPr lang="en-US" sz="2394">
                <a:solidFill>
                  <a:srgbClr val="343434"/>
                </a:solidFill>
                <a:latin typeface="Garet"/>
                <a:ea typeface="Garet"/>
                <a:cs typeface="Garet"/>
                <a:sym typeface="Garet"/>
              </a:rPr>
              <a:t>Joao Victor Temponi Daltro de Castro</a:t>
            </a:r>
          </a:p>
          <a:p>
            <a:pPr algn="l">
              <a:lnSpc>
                <a:spcPts val="3352"/>
              </a:lnSpc>
            </a:pPr>
            <a:r>
              <a:rPr lang="en-US" sz="2394">
                <a:solidFill>
                  <a:srgbClr val="343434"/>
                </a:solidFill>
                <a:latin typeface="Garet"/>
                <a:ea typeface="Garet"/>
                <a:cs typeface="Garet"/>
                <a:sym typeface="Garet"/>
              </a:rPr>
              <a:t>Lorrayne Marayze Silva de Oliveira</a:t>
            </a:r>
          </a:p>
          <a:p>
            <a:pPr algn="l">
              <a:lnSpc>
                <a:spcPts val="3352"/>
              </a:lnSpc>
            </a:pPr>
          </a:p>
        </p:txBody>
      </p:sp>
      <p:sp>
        <p:nvSpPr>
          <p:cNvPr name="TextBox 12" id="12"/>
          <p:cNvSpPr txBox="true"/>
          <p:nvPr/>
        </p:nvSpPr>
        <p:spPr>
          <a:xfrm rot="0">
            <a:off x="12979264" y="783311"/>
            <a:ext cx="4280036" cy="737195"/>
          </a:xfrm>
          <a:prstGeom prst="rect">
            <a:avLst/>
          </a:prstGeom>
        </p:spPr>
        <p:txBody>
          <a:bodyPr anchor="t" rtlCol="false" tIns="0" lIns="0" bIns="0" rIns="0">
            <a:spAutoFit/>
          </a:bodyPr>
          <a:lstStyle/>
          <a:p>
            <a:pPr algn="l">
              <a:lnSpc>
                <a:spcPts val="2942"/>
              </a:lnSpc>
            </a:pPr>
            <a:r>
              <a:rPr lang="en-US" sz="2101" b="true">
                <a:solidFill>
                  <a:srgbClr val="343434"/>
                </a:solidFill>
                <a:latin typeface="Garet Bold"/>
                <a:ea typeface="Garet Bold"/>
                <a:cs typeface="Garet Bold"/>
                <a:sym typeface="Garet Bold"/>
              </a:rPr>
              <a:t>PUC MINAS </a:t>
            </a:r>
          </a:p>
          <a:p>
            <a:pPr algn="l">
              <a:lnSpc>
                <a:spcPts val="2942"/>
              </a:lnSpc>
            </a:pPr>
            <a:r>
              <a:rPr lang="en-US" sz="2101" i="true">
                <a:solidFill>
                  <a:srgbClr val="343434"/>
                </a:solidFill>
                <a:latin typeface="Garet Italics"/>
                <a:ea typeface="Garet Italics"/>
                <a:cs typeface="Garet Italics"/>
                <a:sym typeface="Garet Italics"/>
              </a:rPr>
              <a:t>Trabalho Interdisciplinar</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449955" y="2090738"/>
          <a:ext cx="9045153" cy="6105525"/>
        </p:xfrm>
        <a:graphic>
          <a:graphicData uri="http://schemas.openxmlformats.org/drawingml/2006/table">
            <a:tbl>
              <a:tblPr/>
              <a:tblGrid>
                <a:gridCol w="9045153"/>
              </a:tblGrid>
              <a:tr h="6105525">
                <a:tc>
                  <a:txBody>
                    <a:bodyPr anchor="t" rtlCol="false"/>
                    <a:lstStyle/>
                    <a:p>
                      <a:pPr algn="just">
                        <a:lnSpc>
                          <a:spcPts val="2946"/>
                        </a:lnSpc>
                        <a:defRPr/>
                      </a:pPr>
                      <a:r>
                        <a:rPr lang="en-US" sz="2104">
                          <a:solidFill>
                            <a:srgbClr val="343434"/>
                          </a:solidFill>
                          <a:latin typeface="Garet"/>
                          <a:ea typeface="Garet"/>
                          <a:cs typeface="Garet"/>
                          <a:sym typeface="Garet"/>
                        </a:rPr>
                        <a:t>A ArtesPro é uma empresa de design gráfico liderada por Davidson, um artista visual com mais de 15 anos de experiência no mercado. Formado em Artes Plásticas pela Escola Guignard da Universidade Estadual de Minas Gerais (UEMG), Davidson construiu uma carreira sólida trabalhando em diversas agências de publicidade e editoras. Seus diferenciais incluem habilidades em ilustração à mão livre, domínio das artes digitais e web design, características que o posicionam como um profissional criativo e altamente capacitado para oferecer soluções inovadoras aos seus clientes. O trabalho desenvolvido pela ArtesPro reflete essa expertise, mas a empresa enfrenta desafios em termos de gestão de projetos e captação de clientes, devido à utilização de métodos manuais e simplificados para essas tarefas.</a:t>
                      </a:r>
                      <a:endParaRPr lang="en-US" sz="1100"/>
                    </a:p>
                    <a:p>
                      <a:pPr algn="just">
                        <a:lnSpc>
                          <a:spcPts val="2946"/>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pSp>
        <p:nvGrpSpPr>
          <p:cNvPr name="Group 3" id="3"/>
          <p:cNvGrpSpPr/>
          <p:nvPr/>
        </p:nvGrpSpPr>
        <p:grpSpPr>
          <a:xfrm rot="0">
            <a:off x="-679429" y="-124869"/>
            <a:ext cx="8563590" cy="10536738"/>
            <a:chOff x="0" y="0"/>
            <a:chExt cx="2357940" cy="2901237"/>
          </a:xfrm>
        </p:grpSpPr>
        <p:sp>
          <p:nvSpPr>
            <p:cNvPr name="Freeform 4" id="4"/>
            <p:cNvSpPr/>
            <p:nvPr/>
          </p:nvSpPr>
          <p:spPr>
            <a:xfrm flipH="false" flipV="false" rot="0">
              <a:off x="0" y="0"/>
              <a:ext cx="2357940" cy="2901236"/>
            </a:xfrm>
            <a:custGeom>
              <a:avLst/>
              <a:gdLst/>
              <a:ahLst/>
              <a:cxnLst/>
              <a:rect r="r" b="b" t="t" l="l"/>
              <a:pathLst>
                <a:path h="2901236" w="2357940">
                  <a:moveTo>
                    <a:pt x="0" y="0"/>
                  </a:moveTo>
                  <a:lnTo>
                    <a:pt x="2357940" y="0"/>
                  </a:lnTo>
                  <a:lnTo>
                    <a:pt x="2357940" y="2901236"/>
                  </a:lnTo>
                  <a:lnTo>
                    <a:pt x="0" y="2901236"/>
                  </a:lnTo>
                  <a:close/>
                </a:path>
              </a:pathLst>
            </a:custGeom>
            <a:solidFill>
              <a:srgbClr val="6E9633"/>
            </a:solidFill>
          </p:spPr>
        </p:sp>
        <p:sp>
          <p:nvSpPr>
            <p:cNvPr name="TextBox 5" id="5"/>
            <p:cNvSpPr txBox="true"/>
            <p:nvPr/>
          </p:nvSpPr>
          <p:spPr>
            <a:xfrm>
              <a:off x="0" y="-28575"/>
              <a:ext cx="2357940" cy="292981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82300" y="4654608"/>
            <a:ext cx="5848929" cy="2670180"/>
          </a:xfrm>
          <a:prstGeom prst="rect">
            <a:avLst/>
          </a:prstGeom>
        </p:spPr>
        <p:txBody>
          <a:bodyPr anchor="t" rtlCol="false" tIns="0" lIns="0" bIns="0" rIns="0">
            <a:spAutoFit/>
          </a:bodyPr>
          <a:lstStyle/>
          <a:p>
            <a:pPr algn="ctr">
              <a:lnSpc>
                <a:spcPts val="10089"/>
              </a:lnSpc>
            </a:pPr>
            <a:r>
              <a:rPr lang="en-US" b="true" sz="8929" spc="107">
                <a:solidFill>
                  <a:srgbClr val="EFEFEF"/>
                </a:solidFill>
                <a:latin typeface="Telegraf Heavy"/>
                <a:ea typeface="Telegraf Heavy"/>
                <a:cs typeface="Telegraf Heavy"/>
                <a:sym typeface="Telegraf Heavy"/>
              </a:rPr>
              <a:t>Sobre a Empresa</a:t>
            </a:r>
          </a:p>
        </p:txBody>
      </p:sp>
      <p:sp>
        <p:nvSpPr>
          <p:cNvPr name="Freeform 7" id="7"/>
          <p:cNvSpPr/>
          <p:nvPr/>
        </p:nvSpPr>
        <p:spPr>
          <a:xfrm flipH="false" flipV="false" rot="6646343">
            <a:off x="3292351" y="-1028700"/>
            <a:ext cx="4774557" cy="4114800"/>
          </a:xfrm>
          <a:custGeom>
            <a:avLst/>
            <a:gdLst/>
            <a:ahLst/>
            <a:cxnLst/>
            <a:rect r="r" b="b" t="t" l="l"/>
            <a:pathLst>
              <a:path h="4114800" w="4774557">
                <a:moveTo>
                  <a:pt x="0" y="0"/>
                </a:moveTo>
                <a:lnTo>
                  <a:pt x="4774557" y="0"/>
                </a:lnTo>
                <a:lnTo>
                  <a:pt x="47745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479431" y="3205162"/>
          <a:ext cx="9045153" cy="3876675"/>
        </p:xfrm>
        <a:graphic>
          <a:graphicData uri="http://schemas.openxmlformats.org/drawingml/2006/table">
            <a:tbl>
              <a:tblPr/>
              <a:tblGrid>
                <a:gridCol w="9045153"/>
              </a:tblGrid>
              <a:tr h="3876675">
                <a:tc>
                  <a:txBody>
                    <a:bodyPr anchor="t" rtlCol="false"/>
                    <a:lstStyle/>
                    <a:p>
                      <a:pPr algn="just">
                        <a:lnSpc>
                          <a:spcPts val="2946"/>
                        </a:lnSpc>
                        <a:defRPr/>
                      </a:pPr>
                      <a:r>
                        <a:rPr lang="en-US" sz="2104">
                          <a:solidFill>
                            <a:srgbClr val="343434"/>
                          </a:solidFill>
                          <a:latin typeface="Garet"/>
                          <a:ea typeface="Garet"/>
                          <a:cs typeface="Garet"/>
                          <a:sym typeface="Garet"/>
                        </a:rPr>
                        <a:t>Apesar de seu sucesso artístico, Davidson enfrenta desafios relacionados à gestão de projetos e à captação de clientes, pois utiliza métodos manuais e simplificados para essas tarefas. A ausência de uma solução tecnológica integrada tem dificultado a escalabilidade de seu negócio e a eficiência na execução de projetos. Com o objetivo de superar essas limitações, Davidson optou por colaborar com a equipe de desenvolvimento deste projeto para criar uma aplicação web que otimizará e automatizará as operações da ArtesPro.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pSp>
        <p:nvGrpSpPr>
          <p:cNvPr name="Group 3" id="3"/>
          <p:cNvGrpSpPr/>
          <p:nvPr/>
        </p:nvGrpSpPr>
        <p:grpSpPr>
          <a:xfrm rot="0">
            <a:off x="-679429" y="-124869"/>
            <a:ext cx="8563590" cy="10536738"/>
            <a:chOff x="0" y="0"/>
            <a:chExt cx="2357940" cy="2901237"/>
          </a:xfrm>
        </p:grpSpPr>
        <p:sp>
          <p:nvSpPr>
            <p:cNvPr name="Freeform 4" id="4"/>
            <p:cNvSpPr/>
            <p:nvPr/>
          </p:nvSpPr>
          <p:spPr>
            <a:xfrm flipH="false" flipV="false" rot="0">
              <a:off x="0" y="0"/>
              <a:ext cx="2357940" cy="2901236"/>
            </a:xfrm>
            <a:custGeom>
              <a:avLst/>
              <a:gdLst/>
              <a:ahLst/>
              <a:cxnLst/>
              <a:rect r="r" b="b" t="t" l="l"/>
              <a:pathLst>
                <a:path h="2901236" w="2357940">
                  <a:moveTo>
                    <a:pt x="0" y="0"/>
                  </a:moveTo>
                  <a:lnTo>
                    <a:pt x="2357940" y="0"/>
                  </a:lnTo>
                  <a:lnTo>
                    <a:pt x="2357940" y="2901236"/>
                  </a:lnTo>
                  <a:lnTo>
                    <a:pt x="0" y="2901236"/>
                  </a:lnTo>
                  <a:close/>
                </a:path>
              </a:pathLst>
            </a:custGeom>
            <a:solidFill>
              <a:srgbClr val="6E9633"/>
            </a:solidFill>
          </p:spPr>
        </p:sp>
        <p:sp>
          <p:nvSpPr>
            <p:cNvPr name="TextBox 5" id="5"/>
            <p:cNvSpPr txBox="true"/>
            <p:nvPr/>
          </p:nvSpPr>
          <p:spPr>
            <a:xfrm>
              <a:off x="0" y="-28575"/>
              <a:ext cx="2357940" cy="292981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3801479">
            <a:off x="-346988" y="6378532"/>
            <a:ext cx="4774557" cy="4114800"/>
          </a:xfrm>
          <a:custGeom>
            <a:avLst/>
            <a:gdLst/>
            <a:ahLst/>
            <a:cxnLst/>
            <a:rect r="r" b="b" t="t" l="l"/>
            <a:pathLst>
              <a:path h="4114800" w="4774557">
                <a:moveTo>
                  <a:pt x="0" y="0"/>
                </a:moveTo>
                <a:lnTo>
                  <a:pt x="4774557" y="0"/>
                </a:lnTo>
                <a:lnTo>
                  <a:pt x="47745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4514212"/>
            <a:ext cx="5966833" cy="1306201"/>
          </a:xfrm>
          <a:prstGeom prst="rect">
            <a:avLst/>
          </a:prstGeom>
        </p:spPr>
        <p:txBody>
          <a:bodyPr anchor="t" rtlCol="false" tIns="0" lIns="0" bIns="0" rIns="0">
            <a:spAutoFit/>
          </a:bodyPr>
          <a:lstStyle/>
          <a:p>
            <a:pPr algn="l">
              <a:lnSpc>
                <a:spcPts val="9107"/>
              </a:lnSpc>
            </a:pPr>
            <a:r>
              <a:rPr lang="en-US" sz="8929" spc="-660" b="true">
                <a:solidFill>
                  <a:srgbClr val="EFEFEF"/>
                </a:solidFill>
                <a:latin typeface="Telegraf Heavy"/>
                <a:ea typeface="Telegraf Heavy"/>
                <a:cs typeface="Telegraf Heavy"/>
                <a:sym typeface="Telegraf Heavy"/>
              </a:rPr>
              <a:t>Problema</a:t>
            </a:r>
          </a:p>
        </p:txBody>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9429" y="-249738"/>
            <a:ext cx="4865063" cy="2232160"/>
            <a:chOff x="0" y="0"/>
            <a:chExt cx="1339570" cy="614614"/>
          </a:xfrm>
        </p:grpSpPr>
        <p:sp>
          <p:nvSpPr>
            <p:cNvPr name="Freeform 3" id="3"/>
            <p:cNvSpPr/>
            <p:nvPr/>
          </p:nvSpPr>
          <p:spPr>
            <a:xfrm flipH="false" flipV="false" rot="0">
              <a:off x="0" y="0"/>
              <a:ext cx="1339570" cy="614614"/>
            </a:xfrm>
            <a:custGeom>
              <a:avLst/>
              <a:gdLst/>
              <a:ahLst/>
              <a:cxnLst/>
              <a:rect r="r" b="b" t="t" l="l"/>
              <a:pathLst>
                <a:path h="614614" w="1339570">
                  <a:moveTo>
                    <a:pt x="0" y="0"/>
                  </a:moveTo>
                  <a:lnTo>
                    <a:pt x="1339570" y="0"/>
                  </a:lnTo>
                  <a:lnTo>
                    <a:pt x="1339570" y="614614"/>
                  </a:lnTo>
                  <a:lnTo>
                    <a:pt x="0" y="614614"/>
                  </a:lnTo>
                  <a:close/>
                </a:path>
              </a:pathLst>
            </a:custGeom>
            <a:solidFill>
              <a:srgbClr val="6E9633"/>
            </a:solidFill>
          </p:spPr>
        </p:sp>
        <p:sp>
          <p:nvSpPr>
            <p:cNvPr name="TextBox 4" id="4"/>
            <p:cNvSpPr txBox="true"/>
            <p:nvPr/>
          </p:nvSpPr>
          <p:spPr>
            <a:xfrm>
              <a:off x="0" y="-28575"/>
              <a:ext cx="1339570" cy="64318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79429" y="9420658"/>
            <a:ext cx="4865063" cy="2232160"/>
            <a:chOff x="0" y="0"/>
            <a:chExt cx="1339570" cy="614614"/>
          </a:xfrm>
        </p:grpSpPr>
        <p:sp>
          <p:nvSpPr>
            <p:cNvPr name="Freeform 6" id="6"/>
            <p:cNvSpPr/>
            <p:nvPr/>
          </p:nvSpPr>
          <p:spPr>
            <a:xfrm flipH="false" flipV="false" rot="0">
              <a:off x="0" y="0"/>
              <a:ext cx="1339570" cy="614614"/>
            </a:xfrm>
            <a:custGeom>
              <a:avLst/>
              <a:gdLst/>
              <a:ahLst/>
              <a:cxnLst/>
              <a:rect r="r" b="b" t="t" l="l"/>
              <a:pathLst>
                <a:path h="614614" w="1339570">
                  <a:moveTo>
                    <a:pt x="0" y="0"/>
                  </a:moveTo>
                  <a:lnTo>
                    <a:pt x="1339570" y="0"/>
                  </a:lnTo>
                  <a:lnTo>
                    <a:pt x="1339570" y="614614"/>
                  </a:lnTo>
                  <a:lnTo>
                    <a:pt x="0" y="614614"/>
                  </a:lnTo>
                  <a:close/>
                </a:path>
              </a:pathLst>
            </a:custGeom>
            <a:solidFill>
              <a:srgbClr val="343434"/>
            </a:solidFill>
          </p:spPr>
        </p:sp>
        <p:sp>
          <p:nvSpPr>
            <p:cNvPr name="TextBox 7" id="7"/>
            <p:cNvSpPr txBox="true"/>
            <p:nvPr/>
          </p:nvSpPr>
          <p:spPr>
            <a:xfrm>
              <a:off x="0" y="-28575"/>
              <a:ext cx="1339570" cy="64318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2846477"/>
            <a:ext cx="13380284" cy="4594047"/>
            <a:chOff x="0" y="0"/>
            <a:chExt cx="17840378" cy="6125396"/>
          </a:xfrm>
        </p:grpSpPr>
        <p:sp>
          <p:nvSpPr>
            <p:cNvPr name="TextBox 9" id="9"/>
            <p:cNvSpPr txBox="true"/>
            <p:nvPr/>
          </p:nvSpPr>
          <p:spPr>
            <a:xfrm rot="0">
              <a:off x="0" y="38100"/>
              <a:ext cx="17840378" cy="1477679"/>
            </a:xfrm>
            <a:prstGeom prst="rect">
              <a:avLst/>
            </a:prstGeom>
          </p:spPr>
          <p:txBody>
            <a:bodyPr anchor="t" rtlCol="false" tIns="0" lIns="0" bIns="0" rIns="0">
              <a:spAutoFit/>
            </a:bodyPr>
            <a:lstStyle/>
            <a:p>
              <a:pPr algn="l">
                <a:lnSpc>
                  <a:spcPts val="7633"/>
                </a:lnSpc>
              </a:pPr>
              <a:r>
                <a:rPr lang="en-US" sz="7483" spc="-553" b="true">
                  <a:solidFill>
                    <a:srgbClr val="343434"/>
                  </a:solidFill>
                  <a:latin typeface="Telegraf Heavy"/>
                  <a:ea typeface="Telegraf Heavy"/>
                  <a:cs typeface="Telegraf Heavy"/>
                  <a:sym typeface="Telegraf Heavy"/>
                </a:rPr>
                <a:t>Proposta da Solução</a:t>
              </a:r>
            </a:p>
          </p:txBody>
        </p:sp>
        <p:sp>
          <p:nvSpPr>
            <p:cNvPr name="TextBox 10" id="10"/>
            <p:cNvSpPr txBox="true"/>
            <p:nvPr/>
          </p:nvSpPr>
          <p:spPr>
            <a:xfrm rot="0">
              <a:off x="0" y="1698323"/>
              <a:ext cx="17840378" cy="4427073"/>
            </a:xfrm>
            <a:prstGeom prst="rect">
              <a:avLst/>
            </a:prstGeom>
          </p:spPr>
          <p:txBody>
            <a:bodyPr anchor="t" rtlCol="false" tIns="0" lIns="0" bIns="0" rIns="0">
              <a:spAutoFit/>
            </a:bodyPr>
            <a:lstStyle/>
            <a:p>
              <a:pPr algn="just">
                <a:lnSpc>
                  <a:spcPts val="3366"/>
                </a:lnSpc>
              </a:pPr>
              <a:r>
                <a:rPr lang="en-US" sz="2404">
                  <a:solidFill>
                    <a:srgbClr val="343434"/>
                  </a:solidFill>
                  <a:latin typeface="Garet"/>
                  <a:ea typeface="Garet"/>
                  <a:cs typeface="Garet"/>
                  <a:sym typeface="Garet"/>
                </a:rPr>
                <a:t>Aplicação web "ArtesPro" surge como uma solução tecnológica destinada a otimizar e profissionalizar ainda mais o fluxo de trabalho da empresa. A aplicação foi concebida para superar as limitações atuais, oferecendo uma plataforma integrada que não apenas facilita a captação de clientes de forma mais assertiva, mas também proporciona uma ferramenta eficaz para o gerenciamento de projetos e controle financeiro. O objetivo é transformar a maneira como a ArtesPro opera, permitindo que Davidson mantenha o foco na criação artística enquanto a gestão dos negócios é simplificada e automatizada.</a:t>
              </a: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E9633"/>
        </a:solidFill>
      </p:bgPr>
    </p:bg>
    <p:spTree>
      <p:nvGrpSpPr>
        <p:cNvPr id="1" name=""/>
        <p:cNvGrpSpPr/>
        <p:nvPr/>
      </p:nvGrpSpPr>
      <p:grpSpPr>
        <a:xfrm>
          <a:off x="0" y="0"/>
          <a:ext cx="0" cy="0"/>
          <a:chOff x="0" y="0"/>
          <a:chExt cx="0" cy="0"/>
        </a:xfrm>
      </p:grpSpPr>
      <p:sp>
        <p:nvSpPr>
          <p:cNvPr name="Freeform 2" id="2"/>
          <p:cNvSpPr/>
          <p:nvPr/>
        </p:nvSpPr>
        <p:spPr>
          <a:xfrm flipH="false" flipV="false" rot="0">
            <a:off x="15933553" y="1028700"/>
            <a:ext cx="1325747" cy="1325747"/>
          </a:xfrm>
          <a:custGeom>
            <a:avLst/>
            <a:gdLst/>
            <a:ahLst/>
            <a:cxnLst/>
            <a:rect r="r" b="b" t="t" l="l"/>
            <a:pathLst>
              <a:path h="1325747" w="1325747">
                <a:moveTo>
                  <a:pt x="0" y="0"/>
                </a:moveTo>
                <a:lnTo>
                  <a:pt x="1325747" y="0"/>
                </a:lnTo>
                <a:lnTo>
                  <a:pt x="1325747" y="1325747"/>
                </a:lnTo>
                <a:lnTo>
                  <a:pt x="0" y="1325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5400000">
            <a:off x="-1739053" y="4424772"/>
            <a:ext cx="7097703" cy="1631307"/>
          </a:xfrm>
          <a:prstGeom prst="rect">
            <a:avLst/>
          </a:prstGeom>
        </p:spPr>
        <p:txBody>
          <a:bodyPr anchor="t" rtlCol="false" tIns="0" lIns="0" bIns="0" rIns="0">
            <a:spAutoFit/>
          </a:bodyPr>
          <a:lstStyle/>
          <a:p>
            <a:pPr algn="l">
              <a:lnSpc>
                <a:spcPts val="10794"/>
              </a:lnSpc>
            </a:pPr>
            <a:r>
              <a:rPr lang="en-US" sz="12699" spc="-939" b="true">
                <a:solidFill>
                  <a:srgbClr val="FFFFFF"/>
                </a:solidFill>
                <a:latin typeface="Telegraf Heavy"/>
                <a:ea typeface="Telegraf Heavy"/>
                <a:cs typeface="Telegraf Heavy"/>
                <a:sym typeface="Telegraf Heavy"/>
              </a:rPr>
              <a:t>Objetivos</a:t>
            </a:r>
          </a:p>
        </p:txBody>
      </p:sp>
      <p:graphicFrame>
        <p:nvGraphicFramePr>
          <p:cNvPr name="Table 4" id="4"/>
          <p:cNvGraphicFramePr>
            <a:graphicFrameLocks noGrp="true"/>
          </p:cNvGraphicFramePr>
          <p:nvPr/>
        </p:nvGraphicFramePr>
        <p:xfrm>
          <a:off x="3906778" y="3003590"/>
          <a:ext cx="6248812" cy="5405581"/>
        </p:xfrm>
        <a:graphic>
          <a:graphicData uri="http://schemas.openxmlformats.org/drawingml/2006/table">
            <a:tbl>
              <a:tblPr/>
              <a:tblGrid>
                <a:gridCol w="537822"/>
                <a:gridCol w="3468744"/>
              </a:tblGrid>
              <a:tr h="1174246">
                <a:tc>
                  <a:txBody>
                    <a:bodyPr anchor="t" rtlCol="false"/>
                    <a:lstStyle/>
                    <a:p>
                      <a:pPr algn="ctr">
                        <a:lnSpc>
                          <a:spcPts val="2526"/>
                        </a:lnSpc>
                        <a:defRPr/>
                      </a:pPr>
                      <a:r>
                        <a:rPr lang="en-US" b="true" sz="1804">
                          <a:solidFill>
                            <a:srgbClr val="343434"/>
                          </a:solidFill>
                          <a:latin typeface="Garet Heavy"/>
                          <a:ea typeface="Garet Heavy"/>
                          <a:cs typeface="Garet Heavy"/>
                          <a:sym typeface="Garet Heavy"/>
                        </a:rPr>
                        <a:t>1</a:t>
                      </a:r>
                      <a:endParaRPr lang="en-US" sz="1100"/>
                    </a:p>
                  </a:txBody>
                  <a:tcPr marL="163708" marR="163708" marT="163708" marB="163708"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FEF"/>
                    </a:solidFill>
                  </a:tcPr>
                </a:tc>
                <a:tc>
                  <a:txBody>
                    <a:bodyPr anchor="t" rtlCol="false"/>
                    <a:lstStyle/>
                    <a:p>
                      <a:pPr algn="l">
                        <a:lnSpc>
                          <a:spcPts val="2660"/>
                        </a:lnSpc>
                        <a:defRPr/>
                      </a:pPr>
                      <a:r>
                        <a:rPr lang="en-US" sz="1900">
                          <a:solidFill>
                            <a:srgbClr val="EFEFEF"/>
                          </a:solidFill>
                          <a:latin typeface="Garet"/>
                          <a:ea typeface="Garet"/>
                          <a:cs typeface="Garet"/>
                          <a:sym typeface="Garet"/>
                        </a:rPr>
                        <a:t>CRIAÇÃO AUTOMATIZADA DE PROPOSTAS PERSONALIZADAS.</a:t>
                      </a:r>
                      <a:endParaRPr lang="en-US" sz="1100"/>
                    </a:p>
                  </a:txBody>
                  <a:tcPr marL="163708" marR="163708" marT="163708" marB="163708" anchor="ctr">
                    <a:lnL cmpd="sng" algn="ctr" cap="flat" w="24556">
                      <a:solidFill>
                        <a:srgbClr val="EFEFEF"/>
                      </a:solidFill>
                      <a:prstDash val="solid"/>
                      <a:round/>
                      <a:headEnd type="none" w="med" len="med"/>
                      <a:tailEnd type="none" w="med" len="med"/>
                    </a:lnL>
                    <a:lnR cmpd="sng" algn="ctr" cap="flat" w="24556">
                      <a:solidFill>
                        <a:srgbClr val="EFEFEF"/>
                      </a:solidFill>
                      <a:prstDash val="solid"/>
                      <a:round/>
                      <a:headEnd type="none" w="med" len="med"/>
                      <a:tailEnd type="none" w="med" len="med"/>
                    </a:lnR>
                    <a:lnT cmpd="sng" algn="ctr" cap="flat" w="24556">
                      <a:solidFill>
                        <a:srgbClr val="EFEFEF"/>
                      </a:solidFill>
                      <a:prstDash val="solid"/>
                      <a:round/>
                      <a:headEnd type="none" w="med" len="med"/>
                      <a:tailEnd type="none" w="med" len="med"/>
                    </a:lnT>
                    <a:lnB cmpd="sng" algn="ctr" cap="flat" w="24556">
                      <a:solidFill>
                        <a:srgbClr val="EFEFEF"/>
                      </a:solidFill>
                      <a:prstDash val="solid"/>
                      <a:round/>
                      <a:headEnd type="none" w="med" len="med"/>
                      <a:tailEnd type="none" w="med" len="med"/>
                    </a:lnB>
                  </a:tcPr>
                </a:tc>
              </a:tr>
              <a:tr h="1528544">
                <a:tc>
                  <a:txBody>
                    <a:bodyPr anchor="t" rtlCol="false"/>
                    <a:lstStyle/>
                    <a:p>
                      <a:pPr algn="ctr">
                        <a:lnSpc>
                          <a:spcPts val="2526"/>
                        </a:lnSpc>
                        <a:defRPr/>
                      </a:pPr>
                      <a:r>
                        <a:rPr lang="en-US" b="true" sz="1804">
                          <a:solidFill>
                            <a:srgbClr val="343434"/>
                          </a:solidFill>
                          <a:latin typeface="Garet Heavy"/>
                          <a:ea typeface="Garet Heavy"/>
                          <a:cs typeface="Garet Heavy"/>
                          <a:sym typeface="Garet Heavy"/>
                        </a:rPr>
                        <a:t>2</a:t>
                      </a:r>
                      <a:endParaRPr lang="en-US" sz="1100"/>
                    </a:p>
                  </a:txBody>
                  <a:tcPr marL="163708" marR="163708" marT="163708" marB="163708"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FEF"/>
                    </a:solidFill>
                  </a:tcPr>
                </a:tc>
                <a:tc>
                  <a:txBody>
                    <a:bodyPr anchor="t" rtlCol="false"/>
                    <a:lstStyle/>
                    <a:p>
                      <a:pPr algn="l">
                        <a:lnSpc>
                          <a:spcPts val="2659"/>
                        </a:lnSpc>
                        <a:defRPr/>
                      </a:pPr>
                      <a:r>
                        <a:rPr lang="en-US" sz="1899">
                          <a:solidFill>
                            <a:srgbClr val="EFEFEF"/>
                          </a:solidFill>
                          <a:latin typeface="Garet"/>
                          <a:ea typeface="Garet"/>
                          <a:cs typeface="Garet"/>
                          <a:sym typeface="Garet"/>
                        </a:rPr>
                        <a:t>GESTÃO DE PROJETOS COM ACOMPANHAMENTO DE PRAZOS E ENTREGAS.</a:t>
                      </a:r>
                      <a:endParaRPr lang="en-US" sz="1100"/>
                    </a:p>
                  </a:txBody>
                  <a:tcPr marL="163708" marR="163708" marT="163708" marB="163708" anchor="ctr">
                    <a:lnL cmpd="sng" algn="ctr" cap="flat" w="24556">
                      <a:solidFill>
                        <a:srgbClr val="EFEFEF"/>
                      </a:solidFill>
                      <a:prstDash val="solid"/>
                      <a:round/>
                      <a:headEnd type="none" w="med" len="med"/>
                      <a:tailEnd type="none" w="med" len="med"/>
                    </a:lnL>
                    <a:lnR cmpd="sng" algn="ctr" cap="flat" w="24556">
                      <a:solidFill>
                        <a:srgbClr val="EFEFEF"/>
                      </a:solidFill>
                      <a:prstDash val="solid"/>
                      <a:round/>
                      <a:headEnd type="none" w="med" len="med"/>
                      <a:tailEnd type="none" w="med" len="med"/>
                    </a:lnR>
                    <a:lnT cmpd="sng" algn="ctr" cap="flat" w="24556">
                      <a:solidFill>
                        <a:srgbClr val="EFEFEF"/>
                      </a:solidFill>
                      <a:prstDash val="solid"/>
                      <a:round/>
                      <a:headEnd type="none" w="med" len="med"/>
                      <a:tailEnd type="none" w="med" len="med"/>
                    </a:lnT>
                    <a:lnB cmpd="sng" algn="ctr" cap="flat" w="24556">
                      <a:solidFill>
                        <a:srgbClr val="EFEFEF"/>
                      </a:solidFill>
                      <a:prstDash val="solid"/>
                      <a:round/>
                      <a:headEnd type="none" w="med" len="med"/>
                      <a:tailEnd type="none" w="med" len="med"/>
                    </a:lnB>
                  </a:tcPr>
                </a:tc>
              </a:tr>
              <a:tr h="1174246">
                <a:tc>
                  <a:txBody>
                    <a:bodyPr anchor="t" rtlCol="false"/>
                    <a:lstStyle/>
                    <a:p>
                      <a:pPr algn="ctr">
                        <a:lnSpc>
                          <a:spcPts val="2526"/>
                        </a:lnSpc>
                        <a:defRPr/>
                      </a:pPr>
                      <a:r>
                        <a:rPr lang="en-US" b="true" sz="1804">
                          <a:solidFill>
                            <a:srgbClr val="343434"/>
                          </a:solidFill>
                          <a:latin typeface="Garet Heavy"/>
                          <a:ea typeface="Garet Heavy"/>
                          <a:cs typeface="Garet Heavy"/>
                          <a:sym typeface="Garet Heavy"/>
                        </a:rPr>
                        <a:t>3</a:t>
                      </a:r>
                      <a:endParaRPr lang="en-US" sz="1100"/>
                    </a:p>
                  </a:txBody>
                  <a:tcPr marL="163708" marR="163708" marT="163708" marB="163708"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FCFCF"/>
                      </a:solidFill>
                      <a:prstDash val="solid"/>
                      <a:round/>
                      <a:headEnd type="none" w="med" len="med"/>
                      <a:tailEnd type="none" w="med" len="med"/>
                    </a:lnB>
                    <a:solidFill>
                      <a:srgbClr val="EFEFEF"/>
                    </a:solidFill>
                  </a:tcPr>
                </a:tc>
                <a:tc>
                  <a:txBody>
                    <a:bodyPr anchor="t" rtlCol="false"/>
                    <a:lstStyle/>
                    <a:p>
                      <a:pPr algn="l">
                        <a:lnSpc>
                          <a:spcPts val="2659"/>
                        </a:lnSpc>
                        <a:defRPr/>
                      </a:pPr>
                      <a:r>
                        <a:rPr lang="en-US" sz="1899">
                          <a:solidFill>
                            <a:srgbClr val="EFEFEF"/>
                          </a:solidFill>
                          <a:latin typeface="Garet"/>
                          <a:ea typeface="Garet"/>
                          <a:cs typeface="Garet"/>
                          <a:sym typeface="Garet"/>
                        </a:rPr>
                        <a:t>SISTEMA INTEGRADO DE ORGANIZAÇÃO.</a:t>
                      </a:r>
                      <a:endParaRPr lang="en-US" sz="1100"/>
                    </a:p>
                  </a:txBody>
                  <a:tcPr marL="163708" marR="163708" marT="163708" marB="163708" anchor="ctr">
                    <a:lnL cmpd="sng" algn="ctr" cap="flat" w="24556">
                      <a:solidFill>
                        <a:srgbClr val="EFEFEF"/>
                      </a:solidFill>
                      <a:prstDash val="solid"/>
                      <a:round/>
                      <a:headEnd type="none" w="med" len="med"/>
                      <a:tailEnd type="none" w="med" len="med"/>
                    </a:lnL>
                    <a:lnR cmpd="sng" algn="ctr" cap="flat" w="24556">
                      <a:solidFill>
                        <a:srgbClr val="EFEFEF"/>
                      </a:solidFill>
                      <a:prstDash val="solid"/>
                      <a:round/>
                      <a:headEnd type="none" w="med" len="med"/>
                      <a:tailEnd type="none" w="med" len="med"/>
                    </a:lnR>
                    <a:lnT cmpd="sng" algn="ctr" cap="flat" w="24556">
                      <a:solidFill>
                        <a:srgbClr val="EFEFEF"/>
                      </a:solidFill>
                      <a:prstDash val="solid"/>
                      <a:round/>
                      <a:headEnd type="none" w="med" len="med"/>
                      <a:tailEnd type="none" w="med" len="med"/>
                    </a:lnT>
                    <a:lnB cmpd="sng" algn="ctr" cap="flat" w="24556">
                      <a:solidFill>
                        <a:srgbClr val="EFEFEF"/>
                      </a:solidFill>
                      <a:prstDash val="solid"/>
                      <a:round/>
                      <a:headEnd type="none" w="med" len="med"/>
                      <a:tailEnd type="none" w="med" len="med"/>
                    </a:lnB>
                  </a:tcPr>
                </a:tc>
              </a:tr>
              <a:tr h="1528544">
                <a:tc>
                  <a:txBody>
                    <a:bodyPr anchor="t" rtlCol="false"/>
                    <a:lstStyle/>
                    <a:p>
                      <a:pPr algn="ctr">
                        <a:lnSpc>
                          <a:spcPts val="2526"/>
                        </a:lnSpc>
                        <a:defRPr/>
                      </a:pPr>
                      <a:r>
                        <a:rPr lang="en-US" b="true" sz="1804">
                          <a:solidFill>
                            <a:srgbClr val="343434"/>
                          </a:solidFill>
                          <a:latin typeface="Garet Heavy"/>
                          <a:ea typeface="Garet Heavy"/>
                          <a:cs typeface="Garet Heavy"/>
                          <a:sym typeface="Garet Heavy"/>
                        </a:rPr>
                        <a:t>4</a:t>
                      </a:r>
                      <a:endParaRPr lang="en-US" sz="1100"/>
                    </a:p>
                  </a:txBody>
                  <a:tcPr marL="163708" marR="163708" marT="163708" marB="163708"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FEF"/>
                    </a:solidFill>
                  </a:tcPr>
                </a:tc>
                <a:tc>
                  <a:txBody>
                    <a:bodyPr anchor="t" rtlCol="false"/>
                    <a:lstStyle/>
                    <a:p>
                      <a:pPr algn="l">
                        <a:lnSpc>
                          <a:spcPts val="2659"/>
                        </a:lnSpc>
                        <a:defRPr/>
                      </a:pPr>
                      <a:r>
                        <a:rPr lang="en-US" sz="1899">
                          <a:solidFill>
                            <a:srgbClr val="EFEFEF"/>
                          </a:solidFill>
                          <a:latin typeface="Garet"/>
                          <a:ea typeface="Garet"/>
                          <a:cs typeface="Garet"/>
                          <a:sym typeface="Garet"/>
                        </a:rPr>
                        <a:t>SISTEMA DE FEEDBACK ESTRUTURADO DIRETAMENTE NOS ARQUIVOS DO PROJETO.</a:t>
                      </a:r>
                      <a:endParaRPr lang="en-US" sz="1100"/>
                    </a:p>
                  </a:txBody>
                  <a:tcPr marL="163708" marR="163708" marT="163708" marB="163708" anchor="ctr">
                    <a:lnL cmpd="sng" algn="ctr" cap="flat" w="24556">
                      <a:solidFill>
                        <a:srgbClr val="EFEFEF"/>
                      </a:solidFill>
                      <a:prstDash val="solid"/>
                      <a:round/>
                      <a:headEnd type="none" w="med" len="med"/>
                      <a:tailEnd type="none" w="med" len="med"/>
                    </a:lnL>
                    <a:lnR cmpd="sng" algn="ctr" cap="flat" w="24556">
                      <a:solidFill>
                        <a:srgbClr val="EFEFEF"/>
                      </a:solidFill>
                      <a:prstDash val="solid"/>
                      <a:round/>
                      <a:headEnd type="none" w="med" len="med"/>
                      <a:tailEnd type="none" w="med" len="med"/>
                    </a:lnR>
                    <a:lnT cmpd="sng" algn="ctr" cap="flat" w="24556">
                      <a:solidFill>
                        <a:srgbClr val="EFEFEF"/>
                      </a:solidFill>
                      <a:prstDash val="solid"/>
                      <a:round/>
                      <a:headEnd type="none" w="med" len="med"/>
                      <a:tailEnd type="none" w="med" len="med"/>
                    </a:lnT>
                    <a:lnB cmpd="sng" algn="ctr" cap="flat" w="24556">
                      <a:solidFill>
                        <a:srgbClr val="EFEFEF"/>
                      </a:solidFill>
                      <a:prstDash val="solid"/>
                      <a:round/>
                      <a:headEnd type="none" w="med" len="med"/>
                      <a:tailEnd type="none" w="med" len="med"/>
                    </a:lnB>
                  </a:tcPr>
                </a:tc>
              </a:tr>
            </a:tbl>
          </a:graphicData>
        </a:graphic>
      </p:graphicFrame>
      <p:graphicFrame>
        <p:nvGraphicFramePr>
          <p:cNvPr name="Table 5" id="5"/>
          <p:cNvGraphicFramePr>
            <a:graphicFrameLocks noGrp="true"/>
          </p:cNvGraphicFramePr>
          <p:nvPr/>
        </p:nvGraphicFramePr>
        <p:xfrm>
          <a:off x="11010488" y="3004886"/>
          <a:ext cx="6248812" cy="5404285"/>
        </p:xfrm>
        <a:graphic>
          <a:graphicData uri="http://schemas.openxmlformats.org/drawingml/2006/table">
            <a:tbl>
              <a:tblPr/>
              <a:tblGrid>
                <a:gridCol w="539054"/>
                <a:gridCol w="3467513"/>
              </a:tblGrid>
              <a:tr h="1174264">
                <a:tc>
                  <a:txBody>
                    <a:bodyPr anchor="t" rtlCol="false"/>
                    <a:lstStyle/>
                    <a:p>
                      <a:pPr algn="ctr">
                        <a:lnSpc>
                          <a:spcPts val="2526"/>
                        </a:lnSpc>
                        <a:defRPr/>
                      </a:pPr>
                      <a:r>
                        <a:rPr lang="en-US" b="true" sz="1804">
                          <a:solidFill>
                            <a:srgbClr val="343434"/>
                          </a:solidFill>
                          <a:latin typeface="Garet Heavy"/>
                          <a:ea typeface="Garet Heavy"/>
                          <a:cs typeface="Garet Heavy"/>
                          <a:sym typeface="Garet Heavy"/>
                        </a:rPr>
                        <a:t>5</a:t>
                      </a:r>
                      <a:endParaRPr lang="en-US" sz="1100"/>
                    </a:p>
                  </a:txBody>
                  <a:tcPr marL="163708" marR="163708" marT="163708" marB="163708"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FEF"/>
                    </a:solidFill>
                  </a:tcPr>
                </a:tc>
                <a:tc>
                  <a:txBody>
                    <a:bodyPr anchor="t" rtlCol="false"/>
                    <a:lstStyle/>
                    <a:p>
                      <a:pPr algn="l">
                        <a:lnSpc>
                          <a:spcPts val="2660"/>
                        </a:lnSpc>
                        <a:defRPr/>
                      </a:pPr>
                      <a:r>
                        <a:rPr lang="en-US" sz="1900">
                          <a:solidFill>
                            <a:srgbClr val="EFEFEF"/>
                          </a:solidFill>
                          <a:latin typeface="Garet"/>
                          <a:ea typeface="Garet"/>
                          <a:cs typeface="Garet"/>
                          <a:sym typeface="Garet"/>
                        </a:rPr>
                        <a:t>NOTIFICAÇÕES AUTOMATIZADAS SOBRE O ANDAMENTO DAS ATIVIDADES.</a:t>
                      </a:r>
                      <a:endParaRPr lang="en-US" sz="1100"/>
                    </a:p>
                  </a:txBody>
                  <a:tcPr marL="163708" marR="163708" marT="163708" marB="163708" anchor="ctr">
                    <a:lnL cmpd="sng" algn="ctr" cap="flat" w="24556">
                      <a:solidFill>
                        <a:srgbClr val="EFEFEF"/>
                      </a:solidFill>
                      <a:prstDash val="solid"/>
                      <a:round/>
                      <a:headEnd type="none" w="med" len="med"/>
                      <a:tailEnd type="none" w="med" len="med"/>
                    </a:lnL>
                    <a:lnR cmpd="sng" algn="ctr" cap="flat" w="24556">
                      <a:solidFill>
                        <a:srgbClr val="EFEFEF"/>
                      </a:solidFill>
                      <a:prstDash val="solid"/>
                      <a:round/>
                      <a:headEnd type="none" w="med" len="med"/>
                      <a:tailEnd type="none" w="med" len="med"/>
                    </a:lnR>
                    <a:lnT cmpd="sng" algn="ctr" cap="flat" w="24556">
                      <a:solidFill>
                        <a:srgbClr val="EFEFEF"/>
                      </a:solidFill>
                      <a:prstDash val="solid"/>
                      <a:round/>
                      <a:headEnd type="none" w="med" len="med"/>
                      <a:tailEnd type="none" w="med" len="med"/>
                    </a:lnT>
                    <a:lnB cmpd="sng" algn="ctr" cap="flat" w="24556">
                      <a:solidFill>
                        <a:srgbClr val="EFEFEF"/>
                      </a:solidFill>
                      <a:prstDash val="solid"/>
                      <a:round/>
                      <a:headEnd type="none" w="med" len="med"/>
                      <a:tailEnd type="none" w="med" len="med"/>
                    </a:lnB>
                  </a:tcPr>
                </a:tc>
              </a:tr>
              <a:tr h="1527190">
                <a:tc>
                  <a:txBody>
                    <a:bodyPr anchor="t" rtlCol="false"/>
                    <a:lstStyle/>
                    <a:p>
                      <a:pPr algn="ctr">
                        <a:lnSpc>
                          <a:spcPts val="2526"/>
                        </a:lnSpc>
                        <a:defRPr/>
                      </a:pPr>
                      <a:r>
                        <a:rPr lang="en-US" b="true" sz="1804">
                          <a:solidFill>
                            <a:srgbClr val="343434"/>
                          </a:solidFill>
                          <a:latin typeface="Garet Heavy"/>
                          <a:ea typeface="Garet Heavy"/>
                          <a:cs typeface="Garet Heavy"/>
                          <a:sym typeface="Garet Heavy"/>
                        </a:rPr>
                        <a:t>6</a:t>
                      </a:r>
                      <a:endParaRPr lang="en-US" sz="1100"/>
                    </a:p>
                  </a:txBody>
                  <a:tcPr marL="163708" marR="163708" marT="163708" marB="163708"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FEF"/>
                    </a:solidFill>
                  </a:tcPr>
                </a:tc>
                <a:tc>
                  <a:txBody>
                    <a:bodyPr anchor="t" rtlCol="false"/>
                    <a:lstStyle/>
                    <a:p>
                      <a:pPr algn="l">
                        <a:lnSpc>
                          <a:spcPts val="2659"/>
                        </a:lnSpc>
                        <a:defRPr/>
                      </a:pPr>
                      <a:r>
                        <a:rPr lang="en-US" sz="1899">
                          <a:solidFill>
                            <a:srgbClr val="EFEFEF"/>
                          </a:solidFill>
                          <a:latin typeface="Garet"/>
                          <a:ea typeface="Garet"/>
                          <a:cs typeface="Garet"/>
                          <a:sym typeface="Garet"/>
                        </a:rPr>
                        <a:t>FERRAMENTAS DE GESTÃO FINANCEIRA.</a:t>
                      </a:r>
                      <a:endParaRPr lang="en-US" sz="1100"/>
                    </a:p>
                  </a:txBody>
                  <a:tcPr marL="163708" marR="163708" marT="163708" marB="163708" anchor="ctr">
                    <a:lnL cmpd="sng" algn="ctr" cap="flat" w="24556">
                      <a:solidFill>
                        <a:srgbClr val="EFEFEF"/>
                      </a:solidFill>
                      <a:prstDash val="solid"/>
                      <a:round/>
                      <a:headEnd type="none" w="med" len="med"/>
                      <a:tailEnd type="none" w="med" len="med"/>
                    </a:lnL>
                    <a:lnR cmpd="sng" algn="ctr" cap="flat" w="24556">
                      <a:solidFill>
                        <a:srgbClr val="EFEFEF"/>
                      </a:solidFill>
                      <a:prstDash val="solid"/>
                      <a:round/>
                      <a:headEnd type="none" w="med" len="med"/>
                      <a:tailEnd type="none" w="med" len="med"/>
                    </a:lnR>
                    <a:lnT cmpd="sng" algn="ctr" cap="flat" w="24556">
                      <a:solidFill>
                        <a:srgbClr val="EFEFEF"/>
                      </a:solidFill>
                      <a:prstDash val="solid"/>
                      <a:round/>
                      <a:headEnd type="none" w="med" len="med"/>
                      <a:tailEnd type="none" w="med" len="med"/>
                    </a:lnT>
                    <a:lnB cmpd="sng" algn="ctr" cap="flat" w="24556">
                      <a:solidFill>
                        <a:srgbClr val="EFEFEF"/>
                      </a:solidFill>
                      <a:prstDash val="solid"/>
                      <a:round/>
                      <a:headEnd type="none" w="med" len="med"/>
                      <a:tailEnd type="none" w="med" len="med"/>
                    </a:lnB>
                  </a:tcPr>
                </a:tc>
              </a:tr>
              <a:tr h="1528567">
                <a:tc>
                  <a:txBody>
                    <a:bodyPr anchor="t" rtlCol="false"/>
                    <a:lstStyle/>
                    <a:p>
                      <a:pPr algn="ctr">
                        <a:lnSpc>
                          <a:spcPts val="2526"/>
                        </a:lnSpc>
                        <a:defRPr/>
                      </a:pPr>
                      <a:r>
                        <a:rPr lang="en-US" b="true" sz="1804">
                          <a:solidFill>
                            <a:srgbClr val="343434"/>
                          </a:solidFill>
                          <a:latin typeface="Garet Heavy"/>
                          <a:ea typeface="Garet Heavy"/>
                          <a:cs typeface="Garet Heavy"/>
                          <a:sym typeface="Garet Heavy"/>
                        </a:rPr>
                        <a:t>7</a:t>
                      </a:r>
                      <a:endParaRPr lang="en-US" sz="1100"/>
                    </a:p>
                  </a:txBody>
                  <a:tcPr marL="163708" marR="163708" marT="163708" marB="163708"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FCFCF"/>
                      </a:solidFill>
                      <a:prstDash val="solid"/>
                      <a:round/>
                      <a:headEnd type="none" w="med" len="med"/>
                      <a:tailEnd type="none" w="med" len="med"/>
                    </a:lnB>
                    <a:solidFill>
                      <a:srgbClr val="EFEFEF"/>
                    </a:solidFill>
                  </a:tcPr>
                </a:tc>
                <a:tc>
                  <a:txBody>
                    <a:bodyPr anchor="t" rtlCol="false"/>
                    <a:lstStyle/>
                    <a:p>
                      <a:pPr algn="l">
                        <a:lnSpc>
                          <a:spcPts val="2659"/>
                        </a:lnSpc>
                        <a:defRPr/>
                      </a:pPr>
                      <a:r>
                        <a:rPr lang="en-US" sz="1899">
                          <a:solidFill>
                            <a:srgbClr val="EFEFEF"/>
                          </a:solidFill>
                          <a:latin typeface="Garet"/>
                          <a:ea typeface="Garet"/>
                          <a:cs typeface="Garet"/>
                          <a:sym typeface="Garet"/>
                        </a:rPr>
                        <a:t>GERAÇÃO DE RELATÓRIOS DE DESEMPENHO PARA VISÃO CLARA E ESTRATÉGICA DO NEGÓCIO.</a:t>
                      </a:r>
                      <a:endParaRPr lang="en-US" sz="1100"/>
                    </a:p>
                  </a:txBody>
                  <a:tcPr marL="163708" marR="163708" marT="163708" marB="163708" anchor="ctr">
                    <a:lnL cmpd="sng" algn="ctr" cap="flat" w="24556">
                      <a:solidFill>
                        <a:srgbClr val="EFEFEF"/>
                      </a:solidFill>
                      <a:prstDash val="solid"/>
                      <a:round/>
                      <a:headEnd type="none" w="med" len="med"/>
                      <a:tailEnd type="none" w="med" len="med"/>
                    </a:lnL>
                    <a:lnR cmpd="sng" algn="ctr" cap="flat" w="24556">
                      <a:solidFill>
                        <a:srgbClr val="EFEFEF"/>
                      </a:solidFill>
                      <a:prstDash val="solid"/>
                      <a:round/>
                      <a:headEnd type="none" w="med" len="med"/>
                      <a:tailEnd type="none" w="med" len="med"/>
                    </a:lnR>
                    <a:lnT cmpd="sng" algn="ctr" cap="flat" w="24556">
                      <a:solidFill>
                        <a:srgbClr val="EFEFEF"/>
                      </a:solidFill>
                      <a:prstDash val="solid"/>
                      <a:round/>
                      <a:headEnd type="none" w="med" len="med"/>
                      <a:tailEnd type="none" w="med" len="med"/>
                    </a:lnT>
                    <a:lnB cmpd="sng" algn="ctr" cap="flat" w="24556">
                      <a:solidFill>
                        <a:srgbClr val="EFEFEF"/>
                      </a:solidFill>
                      <a:prstDash val="solid"/>
                      <a:round/>
                      <a:headEnd type="none" w="med" len="med"/>
                      <a:tailEnd type="none" w="med" len="med"/>
                    </a:lnB>
                  </a:tcPr>
                </a:tc>
              </a:tr>
              <a:tr h="1174264">
                <a:tc>
                  <a:txBody>
                    <a:bodyPr anchor="t" rtlCol="false"/>
                    <a:lstStyle/>
                    <a:p>
                      <a:pPr algn="ctr">
                        <a:lnSpc>
                          <a:spcPts val="2526"/>
                        </a:lnSpc>
                        <a:defRPr/>
                      </a:pPr>
                      <a:r>
                        <a:rPr lang="en-US" b="true" sz="1804">
                          <a:solidFill>
                            <a:srgbClr val="343434"/>
                          </a:solidFill>
                          <a:latin typeface="Garet Heavy"/>
                          <a:ea typeface="Garet Heavy"/>
                          <a:cs typeface="Garet Heavy"/>
                          <a:sym typeface="Garet Heavy"/>
                        </a:rPr>
                        <a:t>8</a:t>
                      </a:r>
                      <a:endParaRPr lang="en-US" sz="1100"/>
                    </a:p>
                  </a:txBody>
                  <a:tcPr marL="163708" marR="163708" marT="163708" marB="163708"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FEF"/>
                    </a:solidFill>
                  </a:tcPr>
                </a:tc>
                <a:tc>
                  <a:txBody>
                    <a:bodyPr anchor="t" rtlCol="false"/>
                    <a:lstStyle/>
                    <a:p>
                      <a:pPr algn="l">
                        <a:lnSpc>
                          <a:spcPts val="2659"/>
                        </a:lnSpc>
                        <a:defRPr/>
                      </a:pPr>
                      <a:r>
                        <a:rPr lang="en-US" sz="1899">
                          <a:solidFill>
                            <a:srgbClr val="EFEFEF"/>
                          </a:solidFill>
                          <a:latin typeface="Garet"/>
                          <a:ea typeface="Garet"/>
                          <a:cs typeface="Garet"/>
                          <a:sym typeface="Garet"/>
                        </a:rPr>
                        <a:t>INTEGRAÇÃO DE AGENDAS E PLATAFORMAS DE ORGANIZAÇÃO.</a:t>
                      </a:r>
                      <a:endParaRPr lang="en-US" sz="1100"/>
                    </a:p>
                  </a:txBody>
                  <a:tcPr marL="163708" marR="163708" marT="163708" marB="163708" anchor="ctr">
                    <a:lnL cmpd="sng" algn="ctr" cap="flat" w="24556">
                      <a:solidFill>
                        <a:srgbClr val="EFEFEF"/>
                      </a:solidFill>
                      <a:prstDash val="solid"/>
                      <a:round/>
                      <a:headEnd type="none" w="med" len="med"/>
                      <a:tailEnd type="none" w="med" len="med"/>
                    </a:lnL>
                    <a:lnR cmpd="sng" algn="ctr" cap="flat" w="24556">
                      <a:solidFill>
                        <a:srgbClr val="EFEFEF"/>
                      </a:solidFill>
                      <a:prstDash val="solid"/>
                      <a:round/>
                      <a:headEnd type="none" w="med" len="med"/>
                      <a:tailEnd type="none" w="med" len="med"/>
                    </a:lnR>
                    <a:lnT cmpd="sng" algn="ctr" cap="flat" w="24556">
                      <a:solidFill>
                        <a:srgbClr val="EFEFEF"/>
                      </a:solidFill>
                      <a:prstDash val="solid"/>
                      <a:round/>
                      <a:headEnd type="none" w="med" len="med"/>
                      <a:tailEnd type="none" w="med" len="med"/>
                    </a:lnT>
                    <a:lnB cmpd="sng" algn="ctr" cap="flat" w="24556">
                      <a:solidFill>
                        <a:srgbClr val="EFEFEF"/>
                      </a:solidFill>
                      <a:prstDash val="solid"/>
                      <a:round/>
                      <a:headEnd type="none" w="med" len="med"/>
                      <a:tailEnd type="none" w="med" len="med"/>
                    </a:lnB>
                  </a:tcPr>
                </a:tc>
              </a:tr>
            </a:tbl>
          </a:graphicData>
        </a:graphic>
      </p:graphicFrame>
    </p:spTree>
  </p:cSld>
  <p:clrMapOvr>
    <a:masterClrMapping/>
  </p:clrMapOvr>
  <p:transition spd="fast">
    <p:push dir="u"/>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05624" y="-124869"/>
            <a:ext cx="9089063" cy="10536738"/>
            <a:chOff x="0" y="0"/>
            <a:chExt cx="2502627" cy="2901237"/>
          </a:xfrm>
        </p:grpSpPr>
        <p:sp>
          <p:nvSpPr>
            <p:cNvPr name="Freeform 3" id="3"/>
            <p:cNvSpPr/>
            <p:nvPr/>
          </p:nvSpPr>
          <p:spPr>
            <a:xfrm flipH="false" flipV="false" rot="0">
              <a:off x="0" y="0"/>
              <a:ext cx="2502627" cy="2901236"/>
            </a:xfrm>
            <a:custGeom>
              <a:avLst/>
              <a:gdLst/>
              <a:ahLst/>
              <a:cxnLst/>
              <a:rect r="r" b="b" t="t" l="l"/>
              <a:pathLst>
                <a:path h="2901236" w="2502627">
                  <a:moveTo>
                    <a:pt x="0" y="0"/>
                  </a:moveTo>
                  <a:lnTo>
                    <a:pt x="2502627" y="0"/>
                  </a:lnTo>
                  <a:lnTo>
                    <a:pt x="2502627" y="2901236"/>
                  </a:lnTo>
                  <a:lnTo>
                    <a:pt x="0" y="2901236"/>
                  </a:lnTo>
                  <a:close/>
                </a:path>
              </a:pathLst>
            </a:custGeom>
            <a:solidFill>
              <a:srgbClr val="EFEFEF"/>
            </a:solidFill>
          </p:spPr>
        </p:sp>
        <p:sp>
          <p:nvSpPr>
            <p:cNvPr name="TextBox 4" id="4"/>
            <p:cNvSpPr txBox="true"/>
            <p:nvPr/>
          </p:nvSpPr>
          <p:spPr>
            <a:xfrm>
              <a:off x="0" y="-28575"/>
              <a:ext cx="2502627" cy="292981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2209676" y="1341040"/>
            <a:ext cx="0" cy="7604919"/>
          </a:xfrm>
          <a:prstGeom prst="line">
            <a:avLst/>
          </a:prstGeom>
          <a:ln cap="flat" w="76200">
            <a:solidFill>
              <a:srgbClr val="D6D6D6"/>
            </a:solidFill>
            <a:prstDash val="solid"/>
            <a:headEnd type="none" len="sm" w="sm"/>
            <a:tailEnd type="none" len="sm" w="sm"/>
          </a:ln>
        </p:spPr>
      </p:sp>
      <p:sp>
        <p:nvSpPr>
          <p:cNvPr name="Freeform 6" id="6"/>
          <p:cNvSpPr/>
          <p:nvPr/>
        </p:nvSpPr>
        <p:spPr>
          <a:xfrm flipH="false" flipV="false" rot="0">
            <a:off x="1916332" y="1839101"/>
            <a:ext cx="586689" cy="587758"/>
          </a:xfrm>
          <a:custGeom>
            <a:avLst/>
            <a:gdLst/>
            <a:ahLst/>
            <a:cxnLst/>
            <a:rect r="r" b="b" t="t" l="l"/>
            <a:pathLst>
              <a:path h="587758" w="586689">
                <a:moveTo>
                  <a:pt x="0" y="0"/>
                </a:moveTo>
                <a:lnTo>
                  <a:pt x="586689" y="0"/>
                </a:lnTo>
                <a:lnTo>
                  <a:pt x="586689" y="587758"/>
                </a:lnTo>
                <a:lnTo>
                  <a:pt x="0" y="5877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916332" y="3420216"/>
            <a:ext cx="586689" cy="587758"/>
          </a:xfrm>
          <a:custGeom>
            <a:avLst/>
            <a:gdLst/>
            <a:ahLst/>
            <a:cxnLst/>
            <a:rect r="r" b="b" t="t" l="l"/>
            <a:pathLst>
              <a:path h="587758" w="586689">
                <a:moveTo>
                  <a:pt x="0" y="0"/>
                </a:moveTo>
                <a:lnTo>
                  <a:pt x="586689" y="0"/>
                </a:lnTo>
                <a:lnTo>
                  <a:pt x="586689" y="587758"/>
                </a:lnTo>
                <a:lnTo>
                  <a:pt x="0" y="5877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916332" y="5393161"/>
            <a:ext cx="586689" cy="587758"/>
          </a:xfrm>
          <a:custGeom>
            <a:avLst/>
            <a:gdLst/>
            <a:ahLst/>
            <a:cxnLst/>
            <a:rect r="r" b="b" t="t" l="l"/>
            <a:pathLst>
              <a:path h="587758" w="586689">
                <a:moveTo>
                  <a:pt x="0" y="0"/>
                </a:moveTo>
                <a:lnTo>
                  <a:pt x="586689" y="0"/>
                </a:lnTo>
                <a:lnTo>
                  <a:pt x="586689" y="587758"/>
                </a:lnTo>
                <a:lnTo>
                  <a:pt x="0" y="5877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16332" y="6975581"/>
            <a:ext cx="586689" cy="587758"/>
          </a:xfrm>
          <a:custGeom>
            <a:avLst/>
            <a:gdLst/>
            <a:ahLst/>
            <a:cxnLst/>
            <a:rect r="r" b="b" t="t" l="l"/>
            <a:pathLst>
              <a:path h="587758" w="586689">
                <a:moveTo>
                  <a:pt x="0" y="0"/>
                </a:moveTo>
                <a:lnTo>
                  <a:pt x="586689" y="0"/>
                </a:lnTo>
                <a:lnTo>
                  <a:pt x="586689" y="587758"/>
                </a:lnTo>
                <a:lnTo>
                  <a:pt x="0" y="5877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067198" y="3713216"/>
            <a:ext cx="7765914" cy="2064490"/>
          </a:xfrm>
          <a:prstGeom prst="rect">
            <a:avLst/>
          </a:prstGeom>
        </p:spPr>
        <p:txBody>
          <a:bodyPr anchor="t" rtlCol="false" tIns="0" lIns="0" bIns="0" rIns="0">
            <a:spAutoFit/>
          </a:bodyPr>
          <a:lstStyle/>
          <a:p>
            <a:pPr algn="l">
              <a:lnSpc>
                <a:spcPts val="7633"/>
              </a:lnSpc>
            </a:pPr>
            <a:r>
              <a:rPr lang="en-US" sz="7483" spc="-553" b="true">
                <a:solidFill>
                  <a:srgbClr val="343434"/>
                </a:solidFill>
                <a:latin typeface="Telegraf Heavy"/>
                <a:ea typeface="Telegraf Heavy"/>
                <a:cs typeface="Telegraf Heavy"/>
                <a:sym typeface="Telegraf Heavy"/>
              </a:rPr>
              <a:t>Desenvolvimento e Tecnologias</a:t>
            </a:r>
          </a:p>
        </p:txBody>
      </p:sp>
      <p:sp>
        <p:nvSpPr>
          <p:cNvPr name="TextBox 11" id="11"/>
          <p:cNvSpPr txBox="true"/>
          <p:nvPr/>
        </p:nvSpPr>
        <p:spPr>
          <a:xfrm rot="0">
            <a:off x="9841087" y="6008159"/>
            <a:ext cx="7667790" cy="1934734"/>
          </a:xfrm>
          <a:prstGeom prst="rect">
            <a:avLst/>
          </a:prstGeom>
        </p:spPr>
        <p:txBody>
          <a:bodyPr anchor="t" rtlCol="false" tIns="0" lIns="0" bIns="0" rIns="0">
            <a:spAutoFit/>
          </a:bodyPr>
          <a:lstStyle/>
          <a:p>
            <a:pPr algn="l">
              <a:lnSpc>
                <a:spcPts val="3086"/>
              </a:lnSpc>
            </a:pPr>
            <a:r>
              <a:rPr lang="en-US" sz="2204">
                <a:solidFill>
                  <a:srgbClr val="343434"/>
                </a:solidFill>
                <a:latin typeface="Garet"/>
                <a:ea typeface="Garet"/>
                <a:cs typeface="Garet"/>
                <a:sym typeface="Garet"/>
              </a:rPr>
              <a:t>Este projeto visa desenvolver uma plataforma web dinâmica e interativa para gestão de projetos de um web-designer, utilizando tecnologias modernas e eficientes para garantir uma experiência de usuário fluida e escalável.</a:t>
            </a:r>
          </a:p>
        </p:txBody>
      </p:sp>
      <p:grpSp>
        <p:nvGrpSpPr>
          <p:cNvPr name="Group 12" id="12"/>
          <p:cNvGrpSpPr/>
          <p:nvPr/>
        </p:nvGrpSpPr>
        <p:grpSpPr>
          <a:xfrm rot="0">
            <a:off x="2785176" y="1839101"/>
            <a:ext cx="5261979" cy="912878"/>
            <a:chOff x="0" y="0"/>
            <a:chExt cx="7015972" cy="1217170"/>
          </a:xfrm>
        </p:grpSpPr>
        <p:sp>
          <p:nvSpPr>
            <p:cNvPr name="TextBox 13" id="13"/>
            <p:cNvSpPr txBox="true"/>
            <p:nvPr/>
          </p:nvSpPr>
          <p:spPr>
            <a:xfrm rot="0">
              <a:off x="0" y="-57150"/>
              <a:ext cx="4671550" cy="666750"/>
            </a:xfrm>
            <a:prstGeom prst="rect">
              <a:avLst/>
            </a:prstGeom>
          </p:spPr>
          <p:txBody>
            <a:bodyPr anchor="t" rtlCol="false" tIns="0" lIns="0" bIns="0" rIns="0">
              <a:spAutoFit/>
            </a:bodyPr>
            <a:lstStyle/>
            <a:p>
              <a:pPr algn="l">
                <a:lnSpc>
                  <a:spcPts val="4200"/>
                </a:lnSpc>
              </a:pPr>
              <a:r>
                <a:rPr lang="en-US" b="true" sz="3000">
                  <a:solidFill>
                    <a:srgbClr val="343434"/>
                  </a:solidFill>
                  <a:latin typeface="Garet Ultra-Bold"/>
                  <a:ea typeface="Garet Ultra-Bold"/>
                  <a:cs typeface="Garet Ultra-Bold"/>
                  <a:sym typeface="Garet Ultra-Bold"/>
                </a:rPr>
                <a:t>NODE.JS</a:t>
              </a:r>
            </a:p>
          </p:txBody>
        </p:sp>
        <p:sp>
          <p:nvSpPr>
            <p:cNvPr name="TextBox 14" id="14"/>
            <p:cNvSpPr txBox="true"/>
            <p:nvPr/>
          </p:nvSpPr>
          <p:spPr>
            <a:xfrm rot="0">
              <a:off x="0" y="732877"/>
              <a:ext cx="7015972" cy="484293"/>
            </a:xfrm>
            <a:prstGeom prst="rect">
              <a:avLst/>
            </a:prstGeom>
          </p:spPr>
          <p:txBody>
            <a:bodyPr anchor="t" rtlCol="false" tIns="0" lIns="0" bIns="0" rIns="0">
              <a:spAutoFit/>
            </a:bodyPr>
            <a:lstStyle/>
            <a:p>
              <a:pPr algn="l">
                <a:lnSpc>
                  <a:spcPts val="3080"/>
                </a:lnSpc>
              </a:pPr>
              <a:r>
                <a:rPr lang="en-US" sz="2200">
                  <a:solidFill>
                    <a:srgbClr val="343434"/>
                  </a:solidFill>
                  <a:latin typeface="Garet"/>
                  <a:ea typeface="Garet"/>
                  <a:cs typeface="Garet"/>
                  <a:sym typeface="Garet"/>
                </a:rPr>
                <a:t>Arquitetura orientada a eventos.</a:t>
              </a:r>
            </a:p>
          </p:txBody>
        </p:sp>
      </p:grpSp>
      <p:sp>
        <p:nvSpPr>
          <p:cNvPr name="TextBox 15" id="15"/>
          <p:cNvSpPr txBox="true"/>
          <p:nvPr/>
        </p:nvSpPr>
        <p:spPr>
          <a:xfrm rot="0">
            <a:off x="2785176" y="3363066"/>
            <a:ext cx="5752379" cy="514350"/>
          </a:xfrm>
          <a:prstGeom prst="rect">
            <a:avLst/>
          </a:prstGeom>
        </p:spPr>
        <p:txBody>
          <a:bodyPr anchor="t" rtlCol="false" tIns="0" lIns="0" bIns="0" rIns="0">
            <a:spAutoFit/>
          </a:bodyPr>
          <a:lstStyle/>
          <a:p>
            <a:pPr algn="l">
              <a:lnSpc>
                <a:spcPts val="4200"/>
              </a:lnSpc>
            </a:pPr>
            <a:r>
              <a:rPr lang="en-US" b="true" sz="3000">
                <a:solidFill>
                  <a:srgbClr val="343434"/>
                </a:solidFill>
                <a:latin typeface="Garet Ultra-Bold"/>
                <a:ea typeface="Garet Ultra-Bold"/>
                <a:cs typeface="Garet Ultra-Bold"/>
                <a:sym typeface="Garet Ultra-Bold"/>
              </a:rPr>
              <a:t>FRAMEWORK EXPRESS</a:t>
            </a:r>
          </a:p>
        </p:txBody>
      </p:sp>
      <p:sp>
        <p:nvSpPr>
          <p:cNvPr name="TextBox 16" id="16"/>
          <p:cNvSpPr txBox="true"/>
          <p:nvPr/>
        </p:nvSpPr>
        <p:spPr>
          <a:xfrm rot="0">
            <a:off x="2785176" y="3969874"/>
            <a:ext cx="4937743" cy="763270"/>
          </a:xfrm>
          <a:prstGeom prst="rect">
            <a:avLst/>
          </a:prstGeom>
        </p:spPr>
        <p:txBody>
          <a:bodyPr anchor="t" rtlCol="false" tIns="0" lIns="0" bIns="0" rIns="0">
            <a:spAutoFit/>
          </a:bodyPr>
          <a:lstStyle/>
          <a:p>
            <a:pPr algn="l">
              <a:lnSpc>
                <a:spcPts val="3080"/>
              </a:lnSpc>
            </a:pPr>
            <a:r>
              <a:rPr lang="en-US" sz="2200">
                <a:solidFill>
                  <a:srgbClr val="343434"/>
                </a:solidFill>
                <a:latin typeface="Garet"/>
                <a:ea typeface="Garet"/>
                <a:cs typeface="Garet"/>
                <a:sym typeface="Garet"/>
              </a:rPr>
              <a:t>Simplifica a criação de servidores web e APIs RESTful em Node.js</a:t>
            </a:r>
          </a:p>
        </p:txBody>
      </p:sp>
      <p:grpSp>
        <p:nvGrpSpPr>
          <p:cNvPr name="Group 17" id="17"/>
          <p:cNvGrpSpPr/>
          <p:nvPr/>
        </p:nvGrpSpPr>
        <p:grpSpPr>
          <a:xfrm rot="0">
            <a:off x="2785176" y="5393161"/>
            <a:ext cx="5261979" cy="1306195"/>
            <a:chOff x="0" y="0"/>
            <a:chExt cx="7015972" cy="1741593"/>
          </a:xfrm>
        </p:grpSpPr>
        <p:sp>
          <p:nvSpPr>
            <p:cNvPr name="TextBox 18" id="18"/>
            <p:cNvSpPr txBox="true"/>
            <p:nvPr/>
          </p:nvSpPr>
          <p:spPr>
            <a:xfrm rot="0">
              <a:off x="0" y="-57150"/>
              <a:ext cx="4671550" cy="666750"/>
            </a:xfrm>
            <a:prstGeom prst="rect">
              <a:avLst/>
            </a:prstGeom>
          </p:spPr>
          <p:txBody>
            <a:bodyPr anchor="t" rtlCol="false" tIns="0" lIns="0" bIns="0" rIns="0">
              <a:spAutoFit/>
            </a:bodyPr>
            <a:lstStyle/>
            <a:p>
              <a:pPr algn="l">
                <a:lnSpc>
                  <a:spcPts val="4200"/>
                </a:lnSpc>
              </a:pPr>
              <a:r>
                <a:rPr lang="en-US" b="true" sz="3000">
                  <a:solidFill>
                    <a:srgbClr val="343434"/>
                  </a:solidFill>
                  <a:latin typeface="Garet Ultra-Bold"/>
                  <a:ea typeface="Garet Ultra-Bold"/>
                  <a:cs typeface="Garet Ultra-Bold"/>
                  <a:sym typeface="Garet Ultra-Bold"/>
                </a:rPr>
                <a:t>SQL</a:t>
              </a:r>
            </a:p>
          </p:txBody>
        </p:sp>
        <p:sp>
          <p:nvSpPr>
            <p:cNvPr name="TextBox 19" id="19"/>
            <p:cNvSpPr txBox="true"/>
            <p:nvPr/>
          </p:nvSpPr>
          <p:spPr>
            <a:xfrm rot="0">
              <a:off x="0" y="736600"/>
              <a:ext cx="7015972" cy="1004993"/>
            </a:xfrm>
            <a:prstGeom prst="rect">
              <a:avLst/>
            </a:prstGeom>
          </p:spPr>
          <p:txBody>
            <a:bodyPr anchor="t" rtlCol="false" tIns="0" lIns="0" bIns="0" rIns="0">
              <a:spAutoFit/>
            </a:bodyPr>
            <a:lstStyle/>
            <a:p>
              <a:pPr algn="l">
                <a:lnSpc>
                  <a:spcPts val="3080"/>
                </a:lnSpc>
              </a:pPr>
              <a:r>
                <a:rPr lang="en-US" sz="2200">
                  <a:solidFill>
                    <a:srgbClr val="343434"/>
                  </a:solidFill>
                  <a:latin typeface="Garet"/>
                  <a:ea typeface="Garet"/>
                  <a:cs typeface="Garet"/>
                  <a:sym typeface="Garet"/>
                </a:rPr>
                <a:t> Utilizada para interagir com o banco de dados relacional.</a:t>
              </a:r>
            </a:p>
          </p:txBody>
        </p:sp>
      </p:grpSp>
      <p:grpSp>
        <p:nvGrpSpPr>
          <p:cNvPr name="Group 20" id="20"/>
          <p:cNvGrpSpPr/>
          <p:nvPr/>
        </p:nvGrpSpPr>
        <p:grpSpPr>
          <a:xfrm rot="0">
            <a:off x="2785176" y="6975581"/>
            <a:ext cx="5261979" cy="1696720"/>
            <a:chOff x="0" y="0"/>
            <a:chExt cx="7015972" cy="2262293"/>
          </a:xfrm>
        </p:grpSpPr>
        <p:sp>
          <p:nvSpPr>
            <p:cNvPr name="TextBox 21" id="21"/>
            <p:cNvSpPr txBox="true"/>
            <p:nvPr/>
          </p:nvSpPr>
          <p:spPr>
            <a:xfrm rot="0">
              <a:off x="0" y="-57150"/>
              <a:ext cx="4671550" cy="666750"/>
            </a:xfrm>
            <a:prstGeom prst="rect">
              <a:avLst/>
            </a:prstGeom>
          </p:spPr>
          <p:txBody>
            <a:bodyPr anchor="t" rtlCol="false" tIns="0" lIns="0" bIns="0" rIns="0">
              <a:spAutoFit/>
            </a:bodyPr>
            <a:lstStyle/>
            <a:p>
              <a:pPr algn="l">
                <a:lnSpc>
                  <a:spcPts val="4200"/>
                </a:lnSpc>
              </a:pPr>
              <a:r>
                <a:rPr lang="en-US" b="true" sz="3000">
                  <a:solidFill>
                    <a:srgbClr val="343434"/>
                  </a:solidFill>
                  <a:latin typeface="Garet Ultra-Bold"/>
                  <a:ea typeface="Garet Ultra-Bold"/>
                  <a:cs typeface="Garet Ultra-Bold"/>
                  <a:sym typeface="Garet Ultra-Bold"/>
                </a:rPr>
                <a:t>REACT</a:t>
              </a:r>
            </a:p>
          </p:txBody>
        </p:sp>
        <p:sp>
          <p:nvSpPr>
            <p:cNvPr name="TextBox 22" id="22"/>
            <p:cNvSpPr txBox="true"/>
            <p:nvPr/>
          </p:nvSpPr>
          <p:spPr>
            <a:xfrm rot="0">
              <a:off x="0" y="736600"/>
              <a:ext cx="7015972" cy="1525693"/>
            </a:xfrm>
            <a:prstGeom prst="rect">
              <a:avLst/>
            </a:prstGeom>
          </p:spPr>
          <p:txBody>
            <a:bodyPr anchor="t" rtlCol="false" tIns="0" lIns="0" bIns="0" rIns="0">
              <a:spAutoFit/>
            </a:bodyPr>
            <a:lstStyle/>
            <a:p>
              <a:pPr algn="l">
                <a:lnSpc>
                  <a:spcPts val="3080"/>
                </a:lnSpc>
              </a:pPr>
              <a:r>
                <a:rPr lang="en-US" sz="2200">
                  <a:solidFill>
                    <a:srgbClr val="343434"/>
                  </a:solidFill>
                  <a:latin typeface="Garet"/>
                  <a:ea typeface="Garet"/>
                  <a:cs typeface="Garet"/>
                  <a:sym typeface="Garet"/>
                </a:rPr>
                <a:t>Permite a criação de componentes de interface de usuário encapsulados e reutilizáveis</a:t>
              </a:r>
            </a:p>
          </p:txBody>
        </p:sp>
      </p:gr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6584" y="0"/>
            <a:ext cx="18908573" cy="10536738"/>
            <a:chOff x="0" y="0"/>
            <a:chExt cx="5206378" cy="2901237"/>
          </a:xfrm>
        </p:grpSpPr>
        <p:sp>
          <p:nvSpPr>
            <p:cNvPr name="Freeform 3" id="3"/>
            <p:cNvSpPr/>
            <p:nvPr/>
          </p:nvSpPr>
          <p:spPr>
            <a:xfrm flipH="false" flipV="false" rot="0">
              <a:off x="0" y="0"/>
              <a:ext cx="5206378" cy="2901236"/>
            </a:xfrm>
            <a:custGeom>
              <a:avLst/>
              <a:gdLst/>
              <a:ahLst/>
              <a:cxnLst/>
              <a:rect r="r" b="b" t="t" l="l"/>
              <a:pathLst>
                <a:path h="2901236" w="5206378">
                  <a:moveTo>
                    <a:pt x="0" y="0"/>
                  </a:moveTo>
                  <a:lnTo>
                    <a:pt x="5206378" y="0"/>
                  </a:lnTo>
                  <a:lnTo>
                    <a:pt x="5206378" y="2901236"/>
                  </a:lnTo>
                  <a:lnTo>
                    <a:pt x="0" y="2901236"/>
                  </a:lnTo>
                  <a:close/>
                </a:path>
              </a:pathLst>
            </a:custGeom>
            <a:solidFill>
              <a:srgbClr val="6E9633"/>
            </a:solidFill>
          </p:spPr>
        </p:sp>
        <p:sp>
          <p:nvSpPr>
            <p:cNvPr name="TextBox 4" id="4"/>
            <p:cNvSpPr txBox="true"/>
            <p:nvPr/>
          </p:nvSpPr>
          <p:spPr>
            <a:xfrm>
              <a:off x="0" y="-28575"/>
              <a:ext cx="5206378" cy="292981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615909" y="6184352"/>
            <a:ext cx="3087783" cy="1658784"/>
          </a:xfrm>
          <a:custGeom>
            <a:avLst/>
            <a:gdLst/>
            <a:ahLst/>
            <a:cxnLst/>
            <a:rect r="r" b="b" t="t" l="l"/>
            <a:pathLst>
              <a:path h="1658784" w="3087783">
                <a:moveTo>
                  <a:pt x="0" y="0"/>
                </a:moveTo>
                <a:lnTo>
                  <a:pt x="3087783" y="0"/>
                </a:lnTo>
                <a:lnTo>
                  <a:pt x="3087783" y="1658785"/>
                </a:lnTo>
                <a:lnTo>
                  <a:pt x="0" y="1658785"/>
                </a:lnTo>
                <a:lnTo>
                  <a:pt x="0" y="0"/>
                </a:lnTo>
                <a:close/>
              </a:path>
            </a:pathLst>
          </a:custGeom>
          <a:blipFill>
            <a:blip r:embed="rId2"/>
            <a:stretch>
              <a:fillRect l="0" t="0" r="0" b="-60086"/>
            </a:stretch>
          </a:blipFill>
        </p:spPr>
      </p:sp>
      <p:grpSp>
        <p:nvGrpSpPr>
          <p:cNvPr name="Group 6" id="6"/>
          <p:cNvGrpSpPr/>
          <p:nvPr/>
        </p:nvGrpSpPr>
        <p:grpSpPr>
          <a:xfrm rot="0">
            <a:off x="9167703" y="4102648"/>
            <a:ext cx="7984196" cy="2081704"/>
            <a:chOff x="0" y="0"/>
            <a:chExt cx="10645594" cy="2775606"/>
          </a:xfrm>
        </p:grpSpPr>
        <p:sp>
          <p:nvSpPr>
            <p:cNvPr name="TextBox 7" id="7"/>
            <p:cNvSpPr txBox="true"/>
            <p:nvPr/>
          </p:nvSpPr>
          <p:spPr>
            <a:xfrm rot="0">
              <a:off x="0" y="47625"/>
              <a:ext cx="9881843" cy="1761235"/>
            </a:xfrm>
            <a:prstGeom prst="rect">
              <a:avLst/>
            </a:prstGeom>
          </p:spPr>
          <p:txBody>
            <a:bodyPr anchor="t" rtlCol="false" tIns="0" lIns="0" bIns="0" rIns="0">
              <a:spAutoFit/>
            </a:bodyPr>
            <a:lstStyle/>
            <a:p>
              <a:pPr algn="r">
                <a:lnSpc>
                  <a:spcPts val="9107"/>
                </a:lnSpc>
              </a:pPr>
              <a:r>
                <a:rPr lang="en-US" b="true" sz="8929" spc="-660">
                  <a:solidFill>
                    <a:srgbClr val="EFEFEF"/>
                  </a:solidFill>
                  <a:latin typeface="Telegraf Heavy"/>
                  <a:ea typeface="Telegraf Heavy"/>
                  <a:cs typeface="Telegraf Heavy"/>
                  <a:sym typeface="Telegraf Heavy"/>
                </a:rPr>
                <a:t>OBRIGADA!</a:t>
              </a:r>
            </a:p>
          </p:txBody>
        </p:sp>
        <p:sp>
          <p:nvSpPr>
            <p:cNvPr name="TextBox 8" id="8"/>
            <p:cNvSpPr txBox="true"/>
            <p:nvPr/>
          </p:nvSpPr>
          <p:spPr>
            <a:xfrm rot="0">
              <a:off x="421874" y="1770760"/>
              <a:ext cx="10223720" cy="1004846"/>
            </a:xfrm>
            <a:prstGeom prst="rect">
              <a:avLst/>
            </a:prstGeom>
          </p:spPr>
          <p:txBody>
            <a:bodyPr anchor="t" rtlCol="false" tIns="0" lIns="0" bIns="0" rIns="0">
              <a:spAutoFit/>
            </a:bodyPr>
            <a:lstStyle/>
            <a:p>
              <a:pPr algn="l">
                <a:lnSpc>
                  <a:spcPts val="3086"/>
                </a:lnSpc>
              </a:pPr>
              <a:r>
                <a:rPr lang="en-US" sz="2204" i="true">
                  <a:solidFill>
                    <a:srgbClr val="FFFFFF"/>
                  </a:solidFill>
                  <a:latin typeface="Garet Italics"/>
                  <a:ea typeface="Garet Italics"/>
                  <a:cs typeface="Garet Italics"/>
                  <a:sym typeface="Garet Italics"/>
                </a:rPr>
                <a:t>Em breve, teremos o prazer de apresentar a solução que desenvolvemos especialmente para o cliente.</a:t>
              </a:r>
            </a:p>
          </p:txBody>
        </p:sp>
      </p:grpSp>
      <p:grpSp>
        <p:nvGrpSpPr>
          <p:cNvPr name="Group 9" id="9"/>
          <p:cNvGrpSpPr/>
          <p:nvPr/>
        </p:nvGrpSpPr>
        <p:grpSpPr>
          <a:xfrm rot="0">
            <a:off x="171450" y="0"/>
            <a:ext cx="8070633" cy="10287000"/>
            <a:chOff x="0" y="0"/>
            <a:chExt cx="2682240" cy="3418840"/>
          </a:xfrm>
        </p:grpSpPr>
        <p:sp>
          <p:nvSpPr>
            <p:cNvPr name="Freeform 10" id="10"/>
            <p:cNvSpPr/>
            <p:nvPr/>
          </p:nvSpPr>
          <p:spPr>
            <a:xfrm flipH="false" flipV="false" rot="0">
              <a:off x="-21590" y="-40640"/>
              <a:ext cx="2766060" cy="3455670"/>
            </a:xfrm>
            <a:custGeom>
              <a:avLst/>
              <a:gdLst/>
              <a:ahLst/>
              <a:cxnLst/>
              <a:rect r="r" b="b" t="t" l="l"/>
              <a:pathLst>
                <a:path h="3455670" w="2766060">
                  <a:moveTo>
                    <a:pt x="91440" y="2453640"/>
                  </a:moveTo>
                  <a:lnTo>
                    <a:pt x="90170" y="2452370"/>
                  </a:lnTo>
                  <a:cubicBezTo>
                    <a:pt x="53340" y="2378710"/>
                    <a:pt x="63500" y="2291080"/>
                    <a:pt x="63500" y="2212340"/>
                  </a:cubicBezTo>
                  <a:cubicBezTo>
                    <a:pt x="63500" y="2179320"/>
                    <a:pt x="63500" y="2137410"/>
                    <a:pt x="64770" y="2105660"/>
                  </a:cubicBezTo>
                  <a:cubicBezTo>
                    <a:pt x="68580" y="2000250"/>
                    <a:pt x="41910" y="1897380"/>
                    <a:pt x="123190" y="1814830"/>
                  </a:cubicBezTo>
                  <a:cubicBezTo>
                    <a:pt x="170180" y="1765300"/>
                    <a:pt x="236220" y="1738630"/>
                    <a:pt x="309880" y="1739900"/>
                  </a:cubicBezTo>
                  <a:cubicBezTo>
                    <a:pt x="309880" y="1739900"/>
                    <a:pt x="566420" y="1741170"/>
                    <a:pt x="566420" y="1741170"/>
                  </a:cubicBezTo>
                  <a:cubicBezTo>
                    <a:pt x="716280" y="1748790"/>
                    <a:pt x="857250" y="1724660"/>
                    <a:pt x="905510" y="1583690"/>
                  </a:cubicBezTo>
                  <a:cubicBezTo>
                    <a:pt x="918210" y="1541780"/>
                    <a:pt x="914400" y="1456690"/>
                    <a:pt x="915670" y="1412240"/>
                  </a:cubicBezTo>
                  <a:cubicBezTo>
                    <a:pt x="914400" y="1393190"/>
                    <a:pt x="920750" y="1193800"/>
                    <a:pt x="916940" y="1181100"/>
                  </a:cubicBezTo>
                  <a:cubicBezTo>
                    <a:pt x="904240" y="1041400"/>
                    <a:pt x="1026160" y="923290"/>
                    <a:pt x="1164590" y="929640"/>
                  </a:cubicBezTo>
                  <a:cubicBezTo>
                    <a:pt x="1272540" y="930910"/>
                    <a:pt x="1389380" y="929640"/>
                    <a:pt x="1497330" y="929640"/>
                  </a:cubicBezTo>
                  <a:cubicBezTo>
                    <a:pt x="1626870" y="927100"/>
                    <a:pt x="1752600" y="773430"/>
                    <a:pt x="1750060" y="641350"/>
                  </a:cubicBezTo>
                  <a:cubicBezTo>
                    <a:pt x="1752600" y="542290"/>
                    <a:pt x="1752600" y="346710"/>
                    <a:pt x="1756410" y="245110"/>
                  </a:cubicBezTo>
                  <a:cubicBezTo>
                    <a:pt x="1776730" y="0"/>
                    <a:pt x="2015490" y="43180"/>
                    <a:pt x="2194560" y="39370"/>
                  </a:cubicBezTo>
                  <a:cubicBezTo>
                    <a:pt x="2195830" y="39370"/>
                    <a:pt x="2448560" y="39370"/>
                    <a:pt x="2449830" y="39370"/>
                  </a:cubicBezTo>
                  <a:cubicBezTo>
                    <a:pt x="2766060" y="54610"/>
                    <a:pt x="2675890" y="440690"/>
                    <a:pt x="2689860" y="633730"/>
                  </a:cubicBezTo>
                  <a:cubicBezTo>
                    <a:pt x="2689860" y="770890"/>
                    <a:pt x="2584450" y="894080"/>
                    <a:pt x="2447290" y="887730"/>
                  </a:cubicBezTo>
                  <a:cubicBezTo>
                    <a:pt x="2334260" y="885190"/>
                    <a:pt x="2112010" y="887730"/>
                    <a:pt x="1968500" y="887730"/>
                  </a:cubicBezTo>
                  <a:cubicBezTo>
                    <a:pt x="1910080" y="887730"/>
                    <a:pt x="1842770" y="948690"/>
                    <a:pt x="1783080" y="1055370"/>
                  </a:cubicBezTo>
                  <a:cubicBezTo>
                    <a:pt x="1765300" y="1087120"/>
                    <a:pt x="1755140" y="1123950"/>
                    <a:pt x="1753870" y="1162050"/>
                  </a:cubicBezTo>
                  <a:cubicBezTo>
                    <a:pt x="1750060" y="1242060"/>
                    <a:pt x="1751330" y="1324610"/>
                    <a:pt x="1752600" y="1404620"/>
                  </a:cubicBezTo>
                  <a:lnTo>
                    <a:pt x="1753870" y="1510030"/>
                  </a:lnTo>
                  <a:cubicBezTo>
                    <a:pt x="1755140" y="1663700"/>
                    <a:pt x="1647190" y="1762760"/>
                    <a:pt x="1508760" y="1764030"/>
                  </a:cubicBezTo>
                  <a:cubicBezTo>
                    <a:pt x="1508760" y="1764030"/>
                    <a:pt x="1156970" y="1764030"/>
                    <a:pt x="1156970" y="1764030"/>
                  </a:cubicBezTo>
                  <a:cubicBezTo>
                    <a:pt x="1029970" y="1764030"/>
                    <a:pt x="910590" y="1835150"/>
                    <a:pt x="906780" y="1972310"/>
                  </a:cubicBezTo>
                  <a:cubicBezTo>
                    <a:pt x="901700" y="2081530"/>
                    <a:pt x="906780" y="2213610"/>
                    <a:pt x="905510" y="2324100"/>
                  </a:cubicBezTo>
                  <a:cubicBezTo>
                    <a:pt x="904240" y="2481580"/>
                    <a:pt x="801370" y="2573020"/>
                    <a:pt x="626110" y="2574290"/>
                  </a:cubicBezTo>
                  <a:lnTo>
                    <a:pt x="331470" y="2574290"/>
                  </a:lnTo>
                  <a:cubicBezTo>
                    <a:pt x="220980" y="2576830"/>
                    <a:pt x="146050" y="2559050"/>
                    <a:pt x="91440" y="2453640"/>
                  </a:cubicBezTo>
                  <a:close/>
                  <a:moveTo>
                    <a:pt x="267970" y="1692910"/>
                  </a:moveTo>
                  <a:lnTo>
                    <a:pt x="604520" y="1692910"/>
                  </a:lnTo>
                  <a:cubicBezTo>
                    <a:pt x="758190" y="1692910"/>
                    <a:pt x="857250" y="1593850"/>
                    <a:pt x="857250" y="1440180"/>
                  </a:cubicBezTo>
                  <a:lnTo>
                    <a:pt x="857250" y="1342390"/>
                  </a:lnTo>
                  <a:cubicBezTo>
                    <a:pt x="855980" y="1258570"/>
                    <a:pt x="855980" y="1172210"/>
                    <a:pt x="859790" y="1088390"/>
                  </a:cubicBezTo>
                  <a:cubicBezTo>
                    <a:pt x="863600" y="972820"/>
                    <a:pt x="951230" y="876300"/>
                    <a:pt x="1073150" y="880110"/>
                  </a:cubicBezTo>
                  <a:cubicBezTo>
                    <a:pt x="1073150" y="880110"/>
                    <a:pt x="1447800" y="880110"/>
                    <a:pt x="1447800" y="880110"/>
                  </a:cubicBezTo>
                  <a:cubicBezTo>
                    <a:pt x="1447800" y="880110"/>
                    <a:pt x="1459230" y="880110"/>
                    <a:pt x="1459230" y="880110"/>
                  </a:cubicBezTo>
                  <a:cubicBezTo>
                    <a:pt x="1522730" y="878840"/>
                    <a:pt x="1581150" y="852170"/>
                    <a:pt x="1624330" y="807720"/>
                  </a:cubicBezTo>
                  <a:cubicBezTo>
                    <a:pt x="1667510" y="762000"/>
                    <a:pt x="1690370" y="702310"/>
                    <a:pt x="1689100" y="640080"/>
                  </a:cubicBezTo>
                  <a:lnTo>
                    <a:pt x="1689100" y="288290"/>
                  </a:lnTo>
                  <a:cubicBezTo>
                    <a:pt x="1687830" y="143510"/>
                    <a:pt x="1593850" y="48260"/>
                    <a:pt x="1449070" y="45720"/>
                  </a:cubicBezTo>
                  <a:cubicBezTo>
                    <a:pt x="1449070" y="45720"/>
                    <a:pt x="1324610" y="45720"/>
                    <a:pt x="1324610" y="45720"/>
                  </a:cubicBezTo>
                  <a:cubicBezTo>
                    <a:pt x="1234440" y="45720"/>
                    <a:pt x="1131570" y="45720"/>
                    <a:pt x="1059180" y="49530"/>
                  </a:cubicBezTo>
                  <a:cubicBezTo>
                    <a:pt x="955040" y="54610"/>
                    <a:pt x="863600" y="147320"/>
                    <a:pt x="859790" y="250190"/>
                  </a:cubicBezTo>
                  <a:cubicBezTo>
                    <a:pt x="857250" y="313690"/>
                    <a:pt x="857250" y="378460"/>
                    <a:pt x="855980" y="439420"/>
                  </a:cubicBezTo>
                  <a:cubicBezTo>
                    <a:pt x="852170" y="492760"/>
                    <a:pt x="861060" y="648970"/>
                    <a:pt x="845820" y="698500"/>
                  </a:cubicBezTo>
                  <a:cubicBezTo>
                    <a:pt x="801370" y="835660"/>
                    <a:pt x="673100" y="855980"/>
                    <a:pt x="601980" y="855980"/>
                  </a:cubicBezTo>
                  <a:cubicBezTo>
                    <a:pt x="601980" y="855980"/>
                    <a:pt x="266700" y="855980"/>
                    <a:pt x="266700" y="855980"/>
                  </a:cubicBezTo>
                  <a:cubicBezTo>
                    <a:pt x="196850" y="854710"/>
                    <a:pt x="129540" y="883920"/>
                    <a:pt x="81280" y="935990"/>
                  </a:cubicBezTo>
                  <a:cubicBezTo>
                    <a:pt x="0" y="1021080"/>
                    <a:pt x="27940" y="1115060"/>
                    <a:pt x="22860" y="1220470"/>
                  </a:cubicBezTo>
                  <a:cubicBezTo>
                    <a:pt x="21590" y="1304290"/>
                    <a:pt x="20320" y="1388110"/>
                    <a:pt x="22860" y="1471930"/>
                  </a:cubicBezTo>
                  <a:cubicBezTo>
                    <a:pt x="30480" y="1600200"/>
                    <a:pt x="134620" y="1696720"/>
                    <a:pt x="267970" y="1692910"/>
                  </a:cubicBezTo>
                  <a:close/>
                  <a:moveTo>
                    <a:pt x="2090420" y="2612390"/>
                  </a:moveTo>
                  <a:cubicBezTo>
                    <a:pt x="2090420" y="2612390"/>
                    <a:pt x="2579370" y="2612390"/>
                    <a:pt x="2579370" y="2612390"/>
                  </a:cubicBezTo>
                  <a:cubicBezTo>
                    <a:pt x="2640330" y="2612390"/>
                    <a:pt x="2689860" y="2564130"/>
                    <a:pt x="2691130" y="2504440"/>
                  </a:cubicBezTo>
                  <a:cubicBezTo>
                    <a:pt x="2693670" y="2501900"/>
                    <a:pt x="2688590" y="1215390"/>
                    <a:pt x="2689860" y="1212850"/>
                  </a:cubicBezTo>
                  <a:cubicBezTo>
                    <a:pt x="2689860" y="1193800"/>
                    <a:pt x="2687320" y="1174750"/>
                    <a:pt x="2686050" y="1158240"/>
                  </a:cubicBezTo>
                  <a:cubicBezTo>
                    <a:pt x="2679700" y="1062990"/>
                    <a:pt x="2584450" y="955040"/>
                    <a:pt x="2457450" y="955040"/>
                  </a:cubicBezTo>
                  <a:cubicBezTo>
                    <a:pt x="2336800" y="952500"/>
                    <a:pt x="2193290" y="951230"/>
                    <a:pt x="2048510" y="955040"/>
                  </a:cubicBezTo>
                  <a:cubicBezTo>
                    <a:pt x="1917700" y="958850"/>
                    <a:pt x="1821180" y="1055370"/>
                    <a:pt x="1821180" y="1183640"/>
                  </a:cubicBezTo>
                  <a:lnTo>
                    <a:pt x="1821180" y="1355090"/>
                  </a:lnTo>
                  <a:lnTo>
                    <a:pt x="1819910" y="1591310"/>
                  </a:lnTo>
                  <a:cubicBezTo>
                    <a:pt x="1818640" y="1666240"/>
                    <a:pt x="1793240" y="1728470"/>
                    <a:pt x="1748790" y="1770380"/>
                  </a:cubicBezTo>
                  <a:cubicBezTo>
                    <a:pt x="1703070" y="1813560"/>
                    <a:pt x="1638300" y="1833880"/>
                    <a:pt x="1562100" y="1831340"/>
                  </a:cubicBezTo>
                  <a:cubicBezTo>
                    <a:pt x="1440180" y="1826260"/>
                    <a:pt x="1336040" y="1828800"/>
                    <a:pt x="1207770" y="1833880"/>
                  </a:cubicBezTo>
                  <a:cubicBezTo>
                    <a:pt x="1073150" y="1838960"/>
                    <a:pt x="974090" y="1941830"/>
                    <a:pt x="976630" y="2071370"/>
                  </a:cubicBezTo>
                  <a:cubicBezTo>
                    <a:pt x="979170" y="2190750"/>
                    <a:pt x="979170" y="2320290"/>
                    <a:pt x="976630" y="2416810"/>
                  </a:cubicBezTo>
                  <a:cubicBezTo>
                    <a:pt x="974090" y="2537460"/>
                    <a:pt x="864870" y="2631440"/>
                    <a:pt x="727710" y="2631440"/>
                  </a:cubicBezTo>
                  <a:lnTo>
                    <a:pt x="384810" y="2631440"/>
                  </a:lnTo>
                  <a:cubicBezTo>
                    <a:pt x="257810" y="2623820"/>
                    <a:pt x="115570" y="2692400"/>
                    <a:pt x="110490" y="2828290"/>
                  </a:cubicBezTo>
                  <a:cubicBezTo>
                    <a:pt x="106680" y="2959100"/>
                    <a:pt x="105410" y="3091180"/>
                    <a:pt x="106680" y="3221990"/>
                  </a:cubicBezTo>
                  <a:cubicBezTo>
                    <a:pt x="107950" y="3267710"/>
                    <a:pt x="123190" y="3313430"/>
                    <a:pt x="147320" y="3354070"/>
                  </a:cubicBezTo>
                  <a:cubicBezTo>
                    <a:pt x="191770" y="3421380"/>
                    <a:pt x="264160" y="3455670"/>
                    <a:pt x="364490" y="3455670"/>
                  </a:cubicBezTo>
                  <a:cubicBezTo>
                    <a:pt x="364490" y="3455670"/>
                    <a:pt x="1052830" y="3455670"/>
                    <a:pt x="1052830" y="3455670"/>
                  </a:cubicBezTo>
                  <a:cubicBezTo>
                    <a:pt x="1221740" y="3454400"/>
                    <a:pt x="1562100" y="3455670"/>
                    <a:pt x="1731010" y="3455670"/>
                  </a:cubicBezTo>
                  <a:cubicBezTo>
                    <a:pt x="1805940" y="3455670"/>
                    <a:pt x="1866900" y="3394710"/>
                    <a:pt x="1866900" y="3319780"/>
                  </a:cubicBezTo>
                  <a:lnTo>
                    <a:pt x="1866900" y="2837180"/>
                  </a:lnTo>
                  <a:cubicBezTo>
                    <a:pt x="1865630" y="2715260"/>
                    <a:pt x="1965960" y="2612390"/>
                    <a:pt x="2090420" y="2612390"/>
                  </a:cubicBezTo>
                  <a:close/>
                  <a:moveTo>
                    <a:pt x="2496820" y="2670810"/>
                  </a:moveTo>
                  <a:lnTo>
                    <a:pt x="2134870" y="2670810"/>
                  </a:lnTo>
                  <a:cubicBezTo>
                    <a:pt x="2020570" y="2670810"/>
                    <a:pt x="1927860" y="2763520"/>
                    <a:pt x="1927860" y="2877820"/>
                  </a:cubicBezTo>
                  <a:lnTo>
                    <a:pt x="1927860" y="3239770"/>
                  </a:lnTo>
                  <a:cubicBezTo>
                    <a:pt x="1927860" y="3354070"/>
                    <a:pt x="2020570" y="3446780"/>
                    <a:pt x="2134870" y="3446780"/>
                  </a:cubicBezTo>
                  <a:lnTo>
                    <a:pt x="2496820" y="3446780"/>
                  </a:lnTo>
                  <a:cubicBezTo>
                    <a:pt x="2611120" y="3446780"/>
                    <a:pt x="2703830" y="3354070"/>
                    <a:pt x="2703830" y="3239770"/>
                  </a:cubicBezTo>
                  <a:lnTo>
                    <a:pt x="2703830" y="2877820"/>
                  </a:lnTo>
                  <a:cubicBezTo>
                    <a:pt x="2703830" y="2763520"/>
                    <a:pt x="2611120" y="2670810"/>
                    <a:pt x="2496820" y="2670810"/>
                  </a:cubicBezTo>
                  <a:close/>
                  <a:moveTo>
                    <a:pt x="248920" y="810260"/>
                  </a:moveTo>
                  <a:lnTo>
                    <a:pt x="596900" y="810260"/>
                  </a:lnTo>
                  <a:cubicBezTo>
                    <a:pt x="711200" y="810260"/>
                    <a:pt x="803910" y="717550"/>
                    <a:pt x="803910" y="603250"/>
                  </a:cubicBezTo>
                  <a:lnTo>
                    <a:pt x="803910" y="276860"/>
                  </a:lnTo>
                  <a:cubicBezTo>
                    <a:pt x="803910" y="162560"/>
                    <a:pt x="711200" y="69850"/>
                    <a:pt x="596900" y="69850"/>
                  </a:cubicBezTo>
                  <a:lnTo>
                    <a:pt x="248920" y="69850"/>
                  </a:lnTo>
                  <a:cubicBezTo>
                    <a:pt x="134620" y="69850"/>
                    <a:pt x="41910" y="162560"/>
                    <a:pt x="41910" y="276860"/>
                  </a:cubicBezTo>
                  <a:lnTo>
                    <a:pt x="41910" y="603250"/>
                  </a:lnTo>
                  <a:cubicBezTo>
                    <a:pt x="41910" y="717550"/>
                    <a:pt x="134620" y="810260"/>
                    <a:pt x="248920" y="810260"/>
                  </a:cubicBezTo>
                  <a:close/>
                </a:path>
              </a:pathLst>
            </a:custGeom>
            <a:blipFill>
              <a:blip r:embed="rId3"/>
              <a:stretch>
                <a:fillRect l="-45599" t="0" r="-45599" b="0"/>
              </a:stretch>
            </a:blipFill>
          </p:spPr>
        </p:sp>
      </p:gr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DAGPnZLL0Xs</dc:identifier>
  <dcterms:modified xsi:type="dcterms:W3CDTF">2011-08-01T06:04:30Z</dcterms:modified>
  <cp:revision>1</cp:revision>
  <dc:title>ArtEsPro_Apresentação_Sprint1</dc:title>
</cp:coreProperties>
</file>